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84" r:id="rId4"/>
    <p:sldId id="257" r:id="rId5"/>
    <p:sldId id="260" r:id="rId6"/>
    <p:sldId id="261" r:id="rId7"/>
    <p:sldId id="262" r:id="rId8"/>
    <p:sldId id="263" r:id="rId9"/>
    <p:sldId id="265" r:id="rId10"/>
    <p:sldId id="264" r:id="rId11"/>
    <p:sldId id="266" r:id="rId12"/>
    <p:sldId id="267" r:id="rId13"/>
    <p:sldId id="268" r:id="rId14"/>
    <p:sldId id="269" r:id="rId15"/>
    <p:sldId id="272" r:id="rId16"/>
    <p:sldId id="271" r:id="rId17"/>
    <p:sldId id="270"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3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accent6">
                    <a:lumMod val="20000"/>
                    <a:lumOff val="80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accent6">
                    <a:lumMod val="20000"/>
                    <a:lumOff val="80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accent6">
                    <a:lumMod val="20000"/>
                    <a:lumOff val="80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accent6">
                    <a:lumMod val="20000"/>
                    <a:lumOff val="80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accent6">
                    <a:lumMod val="20000"/>
                    <a:lumOff val="80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accent6">
                    <a:lumMod val="20000"/>
                    <a:lumOff val="80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10/20/2022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Belgesi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
          <p:cNvSpPr/>
          <p:nvPr/>
        </p:nvSpPr>
        <p:spPr>
          <a:xfrm>
            <a:off x="4572001" y="2404874"/>
            <a:ext cx="4572000" cy="1872208"/>
          </a:xfrm>
          <a:custGeom>
            <a:avLst/>
            <a:gdLst/>
            <a:ahLst/>
            <a:cxnLst/>
            <a:rect l="l" t="t" r="r" b="b"/>
            <a:pathLst>
              <a:path w="4328021" h="2160240">
                <a:moveTo>
                  <a:pt x="260655" y="0"/>
                </a:moveTo>
                <a:lnTo>
                  <a:pt x="4328021" y="0"/>
                </a:lnTo>
                <a:lnTo>
                  <a:pt x="4328021" y="2160240"/>
                </a:lnTo>
                <a:lnTo>
                  <a:pt x="260655" y="2160240"/>
                </a:lnTo>
                <a:cubicBezTo>
                  <a:pt x="116699" y="2160240"/>
                  <a:pt x="0" y="2043541"/>
                  <a:pt x="0" y="1899585"/>
                </a:cubicBezTo>
                <a:lnTo>
                  <a:pt x="0" y="260655"/>
                </a:lnTo>
                <a:cubicBezTo>
                  <a:pt x="0" y="116699"/>
                  <a:pt x="116699" y="0"/>
                  <a:pt x="260655" y="0"/>
                </a:cubicBezTo>
                <a:close/>
              </a:path>
            </a:pathLst>
          </a:custGeom>
          <a:solidFill>
            <a:schemeClr val="accent6">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4283968" y="3920157"/>
            <a:ext cx="4608511" cy="307777"/>
          </a:xfrm>
          <a:prstGeom prst="rect">
            <a:avLst/>
          </a:prstGeom>
          <a:noFill/>
        </p:spPr>
        <p:txBody>
          <a:bodyPr wrap="square">
            <a:spAutoFit/>
          </a:bodyPr>
          <a:lstStyle/>
          <a:p>
            <a:pPr algn="r" fontAlgn="auto">
              <a:spcBef>
                <a:spcPts val="0"/>
              </a:spcBef>
              <a:spcAft>
                <a:spcPts val="0"/>
              </a:spcAft>
              <a:defRPr/>
            </a:pPr>
            <a:r>
              <a:rPr lang="en-US" altLang="ko-KR" sz="1400" b="1" dirty="0">
                <a:solidFill>
                  <a:schemeClr val="accent6">
                    <a:lumMod val="20000"/>
                    <a:lumOff val="80000"/>
                  </a:schemeClr>
                </a:solidFill>
                <a:latin typeface="Bahnschrift Light Condensed" pitchFamily="34" charset="0"/>
                <a:ea typeface="맑은 고딕" pitchFamily="50" charset="-127"/>
                <a:cs typeface="Arial" pitchFamily="34" charset="0"/>
              </a:rPr>
              <a:t>2022-2023 EĞİTİM ÖĞRETİM YILI</a:t>
            </a:r>
            <a:endParaRPr kumimoji="0" lang="en-US" altLang="ko-KR" sz="1400" b="1" dirty="0">
              <a:solidFill>
                <a:schemeClr val="accent6">
                  <a:lumMod val="20000"/>
                  <a:lumOff val="80000"/>
                </a:schemeClr>
              </a:solidFill>
              <a:latin typeface="Bahnschrift Light Condensed" pitchFamily="34" charset="0"/>
              <a:cs typeface="Arial" pitchFamily="34" charset="0"/>
            </a:endParaRPr>
          </a:p>
        </p:txBody>
      </p:sp>
      <p:sp>
        <p:nvSpPr>
          <p:cNvPr id="13" name="TextBox 1"/>
          <p:cNvSpPr txBox="1">
            <a:spLocks noChangeArrowheads="1"/>
          </p:cNvSpPr>
          <p:nvPr/>
        </p:nvSpPr>
        <p:spPr bwMode="auto">
          <a:xfrm>
            <a:off x="4572000" y="2355726"/>
            <a:ext cx="4608511" cy="1384995"/>
          </a:xfrm>
          <a:prstGeom prst="rect">
            <a:avLst/>
          </a:prstGeom>
          <a:noFill/>
          <a:ln w="9525">
            <a:noFill/>
            <a:miter lim="800000"/>
            <a:headEnd/>
            <a:tailEnd/>
          </a:ln>
        </p:spPr>
        <p:txBody>
          <a:bodyPr wrap="square">
            <a:spAutoFit/>
          </a:bodyPr>
          <a:lstStyle/>
          <a:p>
            <a:pPr algn="ctr"/>
            <a:r>
              <a:rPr lang="en-US" altLang="ko-KR" sz="2800" dirty="0" smtClean="0">
                <a:solidFill>
                  <a:schemeClr val="accent6">
                    <a:lumMod val="20000"/>
                    <a:lumOff val="80000"/>
                  </a:schemeClr>
                </a:solidFill>
                <a:latin typeface="Bahnschrift Light Condensed" pitchFamily="34" charset="0"/>
                <a:ea typeface="맑은 고딕" pitchFamily="50" charset="-127"/>
                <a:cs typeface="Arial" pitchFamily="34" charset="0"/>
              </a:rPr>
              <a:t>SELÇUK </a:t>
            </a:r>
            <a:r>
              <a:rPr lang="en-US" altLang="ko-KR" sz="2800" dirty="0">
                <a:solidFill>
                  <a:schemeClr val="accent6">
                    <a:lumMod val="20000"/>
                    <a:lumOff val="80000"/>
                  </a:schemeClr>
                </a:solidFill>
                <a:latin typeface="Bahnschrift Light Condensed" pitchFamily="34" charset="0"/>
                <a:ea typeface="맑은 고딕" pitchFamily="50" charset="-127"/>
                <a:cs typeface="Arial" pitchFamily="34" charset="0"/>
              </a:rPr>
              <a:t>ANADOLU </a:t>
            </a:r>
            <a:r>
              <a:rPr lang="en-US" altLang="ko-KR" sz="2800" dirty="0" smtClean="0">
                <a:solidFill>
                  <a:schemeClr val="accent6">
                    <a:lumMod val="20000"/>
                    <a:lumOff val="80000"/>
                  </a:schemeClr>
                </a:solidFill>
                <a:latin typeface="Bahnschrift Light Condensed" pitchFamily="34" charset="0"/>
                <a:ea typeface="맑은 고딕" pitchFamily="50" charset="-127"/>
                <a:cs typeface="Arial" pitchFamily="34" charset="0"/>
              </a:rPr>
              <a:t>LİSESİ</a:t>
            </a:r>
            <a:r>
              <a:rPr lang="tr-TR" altLang="ko-KR" sz="2800" dirty="0" smtClean="0">
                <a:solidFill>
                  <a:schemeClr val="accent6">
                    <a:lumMod val="20000"/>
                    <a:lumOff val="80000"/>
                  </a:schemeClr>
                </a:solidFill>
                <a:latin typeface="Bahnschrift Light Condensed" pitchFamily="34" charset="0"/>
                <a:ea typeface="맑은 고딕" pitchFamily="50" charset="-127"/>
                <a:cs typeface="Arial" pitchFamily="34" charset="0"/>
              </a:rPr>
              <a:t> </a:t>
            </a:r>
            <a:r>
              <a:rPr lang="en-US" altLang="ko-KR" sz="2800" dirty="0" smtClean="0">
                <a:solidFill>
                  <a:schemeClr val="accent6">
                    <a:lumMod val="20000"/>
                    <a:lumOff val="80000"/>
                  </a:schemeClr>
                </a:solidFill>
                <a:latin typeface="Bahnschrift Light Condensed" pitchFamily="34" charset="0"/>
                <a:ea typeface="맑은 고딕" pitchFamily="50" charset="-127"/>
                <a:cs typeface="Arial" pitchFamily="34" charset="0"/>
              </a:rPr>
              <a:t>–</a:t>
            </a:r>
            <a:endParaRPr lang="tr-TR" altLang="ko-KR" sz="2800" dirty="0" smtClean="0">
              <a:solidFill>
                <a:schemeClr val="accent6">
                  <a:lumMod val="20000"/>
                  <a:lumOff val="80000"/>
                </a:schemeClr>
              </a:solidFill>
              <a:latin typeface="Bahnschrift Light Condensed" pitchFamily="34" charset="0"/>
              <a:ea typeface="맑은 고딕" pitchFamily="50" charset="-127"/>
              <a:cs typeface="Arial" pitchFamily="34" charset="0"/>
            </a:endParaRPr>
          </a:p>
          <a:p>
            <a:pPr algn="ctr"/>
            <a:r>
              <a:rPr lang="en-US" altLang="ko-KR" sz="2800" dirty="0" smtClean="0">
                <a:solidFill>
                  <a:schemeClr val="accent6">
                    <a:lumMod val="20000"/>
                    <a:lumOff val="80000"/>
                  </a:schemeClr>
                </a:solidFill>
                <a:latin typeface="Bahnschrift Light Condensed" pitchFamily="34" charset="0"/>
                <a:ea typeface="맑은 고딕" pitchFamily="50" charset="-127"/>
                <a:cs typeface="Arial" pitchFamily="34" charset="0"/>
              </a:rPr>
              <a:t>BAĞYURDU </a:t>
            </a:r>
            <a:r>
              <a:rPr lang="en-US" altLang="ko-KR" sz="2800" dirty="0">
                <a:solidFill>
                  <a:schemeClr val="accent6">
                    <a:lumMod val="20000"/>
                    <a:lumOff val="80000"/>
                  </a:schemeClr>
                </a:solidFill>
                <a:latin typeface="Bahnschrift Light Condensed" pitchFamily="34" charset="0"/>
                <a:ea typeface="맑은 고딕" pitchFamily="50" charset="-127"/>
                <a:cs typeface="Arial" pitchFamily="34" charset="0"/>
              </a:rPr>
              <a:t>ANADOLU LİSESİ</a:t>
            </a:r>
            <a:br>
              <a:rPr lang="en-US" altLang="ko-KR" sz="2800" dirty="0">
                <a:solidFill>
                  <a:schemeClr val="accent6">
                    <a:lumMod val="20000"/>
                    <a:lumOff val="80000"/>
                  </a:schemeClr>
                </a:solidFill>
                <a:latin typeface="Bahnschrift Light Condensed" pitchFamily="34" charset="0"/>
                <a:ea typeface="맑은 고딕" pitchFamily="50" charset="-127"/>
                <a:cs typeface="Arial" pitchFamily="34" charset="0"/>
              </a:rPr>
            </a:br>
            <a:r>
              <a:rPr lang="en-US" altLang="ko-KR" sz="2800" dirty="0">
                <a:solidFill>
                  <a:schemeClr val="accent6">
                    <a:lumMod val="20000"/>
                    <a:lumOff val="80000"/>
                  </a:schemeClr>
                </a:solidFill>
                <a:latin typeface="Bahnschrift Light Condensed" pitchFamily="34" charset="0"/>
                <a:ea typeface="맑은 고딕" pitchFamily="50" charset="-127"/>
                <a:cs typeface="Arial" pitchFamily="34" charset="0"/>
              </a:rPr>
              <a:t>OKUL ORTAKLIĞI PROGRAMI</a:t>
            </a:r>
            <a:endParaRPr lang="en-US" altLang="ko-KR" sz="2800" dirty="0" smtClean="0">
              <a:solidFill>
                <a:schemeClr val="accent6">
                  <a:lumMod val="20000"/>
                  <a:lumOff val="80000"/>
                </a:schemeClr>
              </a:solidFill>
              <a:latin typeface="Bahnschrift Light Condensed" pitchFamily="34" charset="0"/>
              <a:ea typeface="맑은 고딕" pitchFamily="50" charset="-127"/>
              <a:cs typeface="Arial" pitchFamily="34" charset="0"/>
            </a:endParaRPr>
          </a:p>
        </p:txBody>
      </p:sp>
      <p:sp>
        <p:nvSpPr>
          <p:cNvPr id="14" name="TextBox 13">
            <a:hlinkClick r:id="rId2"/>
          </p:cNvPr>
          <p:cNvSpPr txBox="1"/>
          <p:nvPr/>
        </p:nvSpPr>
        <p:spPr>
          <a:xfrm>
            <a:off x="0" y="4804578"/>
            <a:ext cx="8892479" cy="215444"/>
          </a:xfrm>
          <a:prstGeom prst="rect">
            <a:avLst/>
          </a:prstGeom>
          <a:noFill/>
        </p:spPr>
        <p:txBody>
          <a:bodyPr wrap="square" rtlCol="0">
            <a:spAutoFit/>
          </a:bodyPr>
          <a:lstStyle/>
          <a:p>
            <a:pPr algn="r"/>
            <a:r>
              <a:rPr lang="tr-TR" altLang="ko-KR" sz="800" dirty="0" smtClean="0">
                <a:solidFill>
                  <a:schemeClr val="accent6">
                    <a:lumMod val="20000"/>
                    <a:lumOff val="80000"/>
                  </a:schemeClr>
                </a:solidFill>
                <a:latin typeface="Arial" pitchFamily="34" charset="0"/>
                <a:cs typeface="Arial" pitchFamily="34" charset="0"/>
              </a:rPr>
              <a:t>http://selcukanadolu.meb.k12.tr</a:t>
            </a:r>
            <a:endParaRPr lang="ko-KR" altLang="en-US" sz="800" dirty="0">
              <a:solidFill>
                <a:schemeClr val="accent6">
                  <a:lumMod val="20000"/>
                  <a:lumOff val="80000"/>
                </a:schemeClr>
              </a:solidFill>
              <a:latin typeface="Arial" pitchFamily="34" charset="0"/>
              <a:cs typeface="Arial" pitchFamily="34"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23478"/>
            <a:ext cx="736476" cy="736476"/>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123478"/>
            <a:ext cx="738000" cy="738000"/>
          </a:xfrm>
          <a:prstGeom prst="rect">
            <a:avLst/>
          </a:prstGeom>
        </p:spPr>
      </p:pic>
    </p:spTree>
    <p:extLst>
      <p:ext uri="{BB962C8B-B14F-4D97-AF65-F5344CB8AC3E}">
        <p14:creationId xmlns:p14="http://schemas.microsoft.com/office/powerpoint/2010/main" val="30344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altLang="ko-KR" dirty="0" smtClean="0">
                <a:latin typeface="Bahnschrift Light Condensed" pitchFamily="34" charset="0"/>
              </a:rPr>
              <a:t>4- </a:t>
            </a:r>
            <a:r>
              <a:rPr lang="en-US" altLang="ko-KR" dirty="0" smtClean="0">
                <a:latin typeface="Bahnschrift Light Condensed" pitchFamily="34" charset="0"/>
              </a:rPr>
              <a:t>MESLEKTAŞ </a:t>
            </a:r>
            <a:r>
              <a:rPr lang="en-US" altLang="ko-KR" dirty="0">
                <a:latin typeface="Bahnschrift Light Condensed" pitchFamily="34" charset="0"/>
              </a:rPr>
              <a:t>ÖĞRENMELERİ (ÖĞRENME ORTAKLIKLARI) PLANLAMALARI</a:t>
            </a:r>
          </a:p>
        </p:txBody>
      </p:sp>
      <p:sp>
        <p:nvSpPr>
          <p:cNvPr id="5" name="Content Placeholder 4"/>
          <p:cNvSpPr>
            <a:spLocks noGrp="1"/>
          </p:cNvSpPr>
          <p:nvPr>
            <p:ph idx="10"/>
          </p:nvPr>
        </p:nvSpPr>
        <p:spPr/>
        <p:txBody>
          <a:bodyPr/>
          <a:lstStyle/>
          <a:p>
            <a:r>
              <a:rPr lang="tr-TR" altLang="ko-KR" sz="1800" dirty="0" smtClean="0">
                <a:latin typeface="Bahnschrift Light Condensed" pitchFamily="34" charset="0"/>
              </a:rPr>
              <a:t>     </a:t>
            </a:r>
            <a:r>
              <a:rPr lang="en-US" altLang="ko-KR" sz="1800" dirty="0" smtClean="0">
                <a:latin typeface="Bahnschrift Light Condensed" pitchFamily="34" charset="0"/>
              </a:rPr>
              <a:t>29 </a:t>
            </a:r>
            <a:r>
              <a:rPr lang="en-US" altLang="ko-KR" sz="1800" dirty="0" err="1">
                <a:latin typeface="Bahnschrift Light Condensed" pitchFamily="34" charset="0"/>
              </a:rPr>
              <a:t>Eylül</a:t>
            </a:r>
            <a:r>
              <a:rPr lang="en-US" altLang="ko-KR" sz="1800" dirty="0">
                <a:latin typeface="Bahnschrift Light Condensed" pitchFamily="34" charset="0"/>
              </a:rPr>
              <a:t> 2022 </a:t>
            </a:r>
            <a:r>
              <a:rPr lang="en-US" altLang="ko-KR" sz="1800" dirty="0" err="1">
                <a:latin typeface="Bahnschrift Light Condensed" pitchFamily="34" charset="0"/>
              </a:rPr>
              <a:t>Perşembe</a:t>
            </a:r>
            <a:r>
              <a:rPr lang="en-US" altLang="ko-KR" sz="1800" dirty="0">
                <a:latin typeface="Bahnschrift Light Condensed" pitchFamily="34" charset="0"/>
              </a:rPr>
              <a:t> </a:t>
            </a:r>
            <a:r>
              <a:rPr lang="en-US" altLang="ko-KR" sz="1800" dirty="0" err="1">
                <a:latin typeface="Bahnschrift Light Condensed" pitchFamily="34" charset="0"/>
              </a:rPr>
              <a:t>günü</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müdürleri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koordinatör</a:t>
            </a:r>
            <a:r>
              <a:rPr lang="en-US" altLang="ko-KR" sz="1800" dirty="0">
                <a:latin typeface="Bahnschrift Light Condensed" pitchFamily="34" charset="0"/>
              </a:rPr>
              <a:t> </a:t>
            </a:r>
            <a:r>
              <a:rPr lang="en-US" altLang="ko-KR" sz="1800" dirty="0" err="1">
                <a:latin typeface="Bahnschrift Light Condensed" pitchFamily="34" charset="0"/>
              </a:rPr>
              <a:t>öğretmenlerin</a:t>
            </a:r>
            <a:r>
              <a:rPr lang="en-US" altLang="ko-KR" sz="1800" dirty="0">
                <a:latin typeface="Bahnschrift Light Condensed" pitchFamily="34" charset="0"/>
              </a:rPr>
              <a:t> </a:t>
            </a:r>
            <a:r>
              <a:rPr lang="en-US" altLang="ko-KR" sz="1800" dirty="0" err="1">
                <a:latin typeface="Bahnschrift Light Condensed" pitchFamily="34" charset="0"/>
              </a:rPr>
              <a:t>tanışma</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istişare</a:t>
            </a:r>
            <a:r>
              <a:rPr lang="en-US" altLang="ko-KR" sz="1800" dirty="0">
                <a:latin typeface="Bahnschrift Light Condensed" pitchFamily="34" charset="0"/>
              </a:rPr>
              <a:t> </a:t>
            </a:r>
            <a:r>
              <a:rPr lang="en-US" altLang="ko-KR" sz="1800" dirty="0" err="1">
                <a:latin typeface="Bahnschrift Light Condensed" pitchFamily="34" charset="0"/>
              </a:rPr>
              <a:t>toplantısı</a:t>
            </a:r>
            <a:r>
              <a:rPr lang="en-US" altLang="ko-KR" sz="1800" dirty="0">
                <a:latin typeface="Bahnschrift Light Condensed" pitchFamily="34" charset="0"/>
              </a:rPr>
              <a:t> </a:t>
            </a:r>
            <a:r>
              <a:rPr lang="en-US" altLang="ko-KR" sz="1800" dirty="0" err="1">
                <a:latin typeface="Bahnschrift Light Condensed" pitchFamily="34" charset="0"/>
              </a:rPr>
              <a:t>yapıldı</a:t>
            </a:r>
            <a:r>
              <a:rPr lang="en-US" altLang="ko-KR" sz="1800" dirty="0" smtClean="0">
                <a:latin typeface="Bahnschrift Light Condensed" pitchFamily="34" charset="0"/>
              </a:rPr>
              <a:t>.</a:t>
            </a:r>
            <a:endParaRPr lang="tr-TR" altLang="ko-KR" sz="1800" dirty="0" smtClean="0">
              <a:latin typeface="Bahnschrift Light Condensed" pitchFamily="34" charset="0"/>
            </a:endParaRPr>
          </a:p>
          <a:p>
            <a:endParaRPr lang="en-US" altLang="ko-KR" sz="1800" dirty="0">
              <a:latin typeface="Bahnschrift Light Condensed" pitchFamily="34" charset="0"/>
            </a:endParaRPr>
          </a:p>
          <a:p>
            <a:r>
              <a:rPr lang="en-US" altLang="ko-KR" sz="1800" dirty="0">
                <a:latin typeface="Bahnschrift Light Condensed" pitchFamily="34" charset="0"/>
              </a:rPr>
              <a:t>     </a:t>
            </a:r>
            <a:r>
              <a:rPr lang="en-US" altLang="ko-KR" sz="1800" dirty="0" err="1">
                <a:latin typeface="Bahnschrift Light Condensed" pitchFamily="34" charset="0"/>
              </a:rPr>
              <a:t>Okulumuzun</a:t>
            </a:r>
            <a:r>
              <a:rPr lang="en-US" altLang="ko-KR" sz="1800" dirty="0">
                <a:latin typeface="Bahnschrift Light Condensed" pitchFamily="34" charset="0"/>
              </a:rPr>
              <a:t> </a:t>
            </a:r>
            <a:r>
              <a:rPr lang="en-US" altLang="ko-KR" sz="1800" dirty="0" err="1">
                <a:latin typeface="Bahnschrift Light Condensed" pitchFamily="34" charset="0"/>
              </a:rPr>
              <a:t>Matematik</a:t>
            </a:r>
            <a:r>
              <a:rPr lang="en-US" altLang="ko-KR" sz="1800" dirty="0">
                <a:latin typeface="Bahnschrift Light Condensed" pitchFamily="34" charset="0"/>
              </a:rPr>
              <a:t> </a:t>
            </a:r>
            <a:r>
              <a:rPr lang="en-US" altLang="ko-KR" sz="1800" dirty="0" err="1">
                <a:latin typeface="Bahnschrift Light Condensed" pitchFamily="34" charset="0"/>
              </a:rPr>
              <a:t>Öğretmeni</a:t>
            </a:r>
            <a:r>
              <a:rPr lang="en-US" altLang="ko-KR" sz="1800" dirty="0">
                <a:latin typeface="Bahnschrift Light Condensed" pitchFamily="34" charset="0"/>
              </a:rPr>
              <a:t> </a:t>
            </a:r>
            <a:r>
              <a:rPr lang="en-US" altLang="ko-KR" sz="1800" dirty="0" err="1">
                <a:latin typeface="Bahnschrift Light Condensed" pitchFamily="34" charset="0"/>
              </a:rPr>
              <a:t>Nuriye</a:t>
            </a:r>
            <a:r>
              <a:rPr lang="en-US" altLang="ko-KR" sz="1800" dirty="0">
                <a:latin typeface="Bahnschrift Light Condensed" pitchFamily="34" charset="0"/>
              </a:rPr>
              <a:t> </a:t>
            </a:r>
            <a:r>
              <a:rPr lang="en-US" altLang="ko-KR" sz="1800" dirty="0" err="1">
                <a:latin typeface="Bahnschrift Light Condensed" pitchFamily="34" charset="0"/>
              </a:rPr>
              <a:t>Durna</a:t>
            </a:r>
            <a:r>
              <a:rPr lang="en-US" altLang="ko-KR" sz="1800" dirty="0">
                <a:latin typeface="Bahnschrift Light Condensed" pitchFamily="34" charset="0"/>
              </a:rPr>
              <a:t> </a:t>
            </a:r>
            <a:r>
              <a:rPr lang="en-US" altLang="ko-KR" sz="1800" dirty="0" err="1">
                <a:latin typeface="Bahnschrift Light Condensed" pitchFamily="34" charset="0"/>
              </a:rPr>
              <a:t>ŞİMŞEK’in</a:t>
            </a:r>
            <a:r>
              <a:rPr lang="en-US" altLang="ko-KR" sz="1800" dirty="0">
                <a:latin typeface="Bahnschrift Light Condensed" pitchFamily="34" charset="0"/>
              </a:rPr>
              <a:t>, </a:t>
            </a:r>
            <a:r>
              <a:rPr lang="en-US" altLang="ko-KR" sz="1800" dirty="0" err="1">
                <a:latin typeface="Bahnschrift Light Condensed" pitchFamily="34" charset="0"/>
              </a:rPr>
              <a:t>Bakanlığımızın</a:t>
            </a:r>
            <a:r>
              <a:rPr lang="en-US" altLang="ko-KR" sz="1800" dirty="0">
                <a:latin typeface="Bahnschrift Light Condensed" pitchFamily="34" charset="0"/>
              </a:rPr>
              <a:t> </a:t>
            </a:r>
            <a:r>
              <a:rPr lang="en-US" altLang="ko-KR" sz="1800" dirty="0" err="1">
                <a:latin typeface="Bahnschrift Light Condensed" pitchFamily="34" charset="0"/>
              </a:rPr>
              <a:t>Matematik</a:t>
            </a:r>
            <a:r>
              <a:rPr lang="en-US" altLang="ko-KR" sz="1800" dirty="0">
                <a:latin typeface="Bahnschrift Light Condensed" pitchFamily="34" charset="0"/>
              </a:rPr>
              <a:t> </a:t>
            </a:r>
            <a:r>
              <a:rPr lang="en-US" altLang="ko-KR" sz="1800" dirty="0" err="1">
                <a:latin typeface="Bahnschrift Light Condensed" pitchFamily="34" charset="0"/>
              </a:rPr>
              <a:t>Seferberliği</a:t>
            </a:r>
            <a:r>
              <a:rPr lang="en-US" altLang="ko-KR" sz="1800" dirty="0">
                <a:latin typeface="Bahnschrift Light Condensed" pitchFamily="34" charset="0"/>
              </a:rPr>
              <a:t> </a:t>
            </a:r>
            <a:r>
              <a:rPr lang="en-US" altLang="ko-KR" sz="1800" dirty="0" err="1">
                <a:latin typeface="Bahnschrift Light Condensed" pitchFamily="34" charset="0"/>
              </a:rPr>
              <a:t>Projesi’nin</a:t>
            </a:r>
            <a:r>
              <a:rPr lang="en-US" altLang="ko-KR" sz="1800" dirty="0">
                <a:latin typeface="Bahnschrift Light Condensed" pitchFamily="34" charset="0"/>
              </a:rPr>
              <a:t> </a:t>
            </a:r>
            <a:r>
              <a:rPr lang="en-US" altLang="ko-KR" sz="1800" dirty="0" err="1">
                <a:latin typeface="Bahnschrift Light Condensed" pitchFamily="34" charset="0"/>
              </a:rPr>
              <a:t>hizmet</a:t>
            </a:r>
            <a:r>
              <a:rPr lang="en-US" altLang="ko-KR" sz="1800" dirty="0">
                <a:latin typeface="Bahnschrift Light Condensed" pitchFamily="34" charset="0"/>
              </a:rPr>
              <a:t> </a:t>
            </a:r>
            <a:r>
              <a:rPr lang="en-US" altLang="ko-KR" sz="1800" dirty="0" err="1">
                <a:latin typeface="Bahnschrift Light Condensed" pitchFamily="34" charset="0"/>
              </a:rPr>
              <a:t>içi</a:t>
            </a:r>
            <a:r>
              <a:rPr lang="en-US" altLang="ko-KR" sz="1800" dirty="0">
                <a:latin typeface="Bahnschrift Light Condensed" pitchFamily="34" charset="0"/>
              </a:rPr>
              <a:t> </a:t>
            </a:r>
            <a:r>
              <a:rPr lang="en-US" altLang="ko-KR" sz="1800" dirty="0" err="1">
                <a:latin typeface="Bahnschrift Light Condensed" pitchFamily="34" charset="0"/>
              </a:rPr>
              <a:t>eğitimine</a:t>
            </a:r>
            <a:r>
              <a:rPr lang="en-US" altLang="ko-KR" sz="1800" dirty="0">
                <a:latin typeface="Bahnschrift Light Condensed" pitchFamily="34" charset="0"/>
              </a:rPr>
              <a:t> </a:t>
            </a:r>
            <a:r>
              <a:rPr lang="en-US" altLang="ko-KR" sz="1800" dirty="0" err="1">
                <a:latin typeface="Bahnschrift Light Condensed" pitchFamily="34" charset="0"/>
              </a:rPr>
              <a:t>aktif</a:t>
            </a:r>
            <a:r>
              <a:rPr lang="en-US" altLang="ko-KR" sz="1800" dirty="0">
                <a:latin typeface="Bahnschrift Light Condensed" pitchFamily="34" charset="0"/>
              </a:rPr>
              <a:t> </a:t>
            </a:r>
            <a:r>
              <a:rPr lang="en-US" altLang="ko-KR" sz="1800" dirty="0" err="1">
                <a:latin typeface="Bahnschrift Light Condensed" pitchFamily="34" charset="0"/>
              </a:rPr>
              <a:t>katılımından</a:t>
            </a:r>
            <a:r>
              <a:rPr lang="en-US" altLang="ko-KR" sz="1800" dirty="0">
                <a:latin typeface="Bahnschrift Light Condensed" pitchFamily="34" charset="0"/>
              </a:rPr>
              <a:t> </a:t>
            </a:r>
            <a:r>
              <a:rPr lang="en-US" altLang="ko-KR" sz="1800" dirty="0" err="1">
                <a:latin typeface="Bahnschrift Light Condensed" pitchFamily="34" charset="0"/>
              </a:rPr>
              <a:t>dolayı</a:t>
            </a:r>
            <a:r>
              <a:rPr lang="en-US" altLang="ko-KR" sz="1800" dirty="0">
                <a:latin typeface="Bahnschrift Light Condensed" pitchFamily="34" charset="0"/>
              </a:rPr>
              <a:t> </a:t>
            </a:r>
            <a:r>
              <a:rPr lang="en-US" altLang="ko-KR" sz="1800" dirty="0" err="1">
                <a:latin typeface="Bahnschrift Light Condensed" pitchFamily="34" charset="0"/>
              </a:rPr>
              <a:t>edinmiş</a:t>
            </a:r>
            <a:r>
              <a:rPr lang="en-US" altLang="ko-KR" sz="1800" dirty="0">
                <a:latin typeface="Bahnschrift Light Condensed" pitchFamily="34" charset="0"/>
              </a:rPr>
              <a:t> </a:t>
            </a:r>
            <a:r>
              <a:rPr lang="en-US" altLang="ko-KR" sz="1800" dirty="0" err="1">
                <a:latin typeface="Bahnschrift Light Condensed" pitchFamily="34" charset="0"/>
              </a:rPr>
              <a:t>olduğu</a:t>
            </a:r>
            <a:r>
              <a:rPr lang="en-US" altLang="ko-KR" sz="1800" dirty="0">
                <a:latin typeface="Bahnschrift Light Condensed" pitchFamily="34" charset="0"/>
              </a:rPr>
              <a:t> </a:t>
            </a:r>
            <a:r>
              <a:rPr lang="en-US" altLang="ko-KR" sz="1800" dirty="0" err="1">
                <a:latin typeface="Bahnschrift Light Condensed" pitchFamily="34" charset="0"/>
              </a:rPr>
              <a:t>bilgi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tecrübeyi</a:t>
            </a:r>
            <a:r>
              <a:rPr lang="en-US" altLang="ko-KR" sz="1800" dirty="0">
                <a:latin typeface="Bahnschrift Light Condensed" pitchFamily="34" charset="0"/>
              </a:rPr>
              <a:t> </a:t>
            </a:r>
            <a:r>
              <a:rPr lang="en-US" altLang="ko-KR" sz="1800" dirty="0" err="1">
                <a:latin typeface="Bahnschrift Light Condensed" pitchFamily="34" charset="0"/>
              </a:rPr>
              <a:t>paylaşmak</a:t>
            </a:r>
            <a:r>
              <a:rPr lang="en-US" altLang="ko-KR" sz="1800" dirty="0">
                <a:latin typeface="Bahnschrift Light Condensed" pitchFamily="34" charset="0"/>
              </a:rPr>
              <a:t> </a:t>
            </a:r>
            <a:r>
              <a:rPr lang="en-US" altLang="ko-KR" sz="1800" dirty="0" err="1">
                <a:latin typeface="Bahnschrift Light Condensed" pitchFamily="34" charset="0"/>
              </a:rPr>
              <a:t>adına</a:t>
            </a:r>
            <a:r>
              <a:rPr lang="en-US" altLang="ko-KR" sz="1800" dirty="0">
                <a:latin typeface="Bahnschrift Light Condensed" pitchFamily="34" charset="0"/>
              </a:rPr>
              <a:t> </a:t>
            </a:r>
            <a:r>
              <a:rPr lang="en-US" altLang="ko-KR" sz="1800" dirty="0" err="1">
                <a:latin typeface="Bahnschrift Light Condensed" pitchFamily="34" charset="0"/>
              </a:rPr>
              <a:t>diğer</a:t>
            </a:r>
            <a:r>
              <a:rPr lang="en-US" altLang="ko-KR" sz="1800" dirty="0">
                <a:latin typeface="Bahnschrift Light Condensed" pitchFamily="34" charset="0"/>
              </a:rPr>
              <a:t> </a:t>
            </a:r>
            <a:r>
              <a:rPr lang="en-US" altLang="ko-KR" sz="1800" dirty="0" err="1">
                <a:latin typeface="Bahnschrift Light Condensed" pitchFamily="34" charset="0"/>
              </a:rPr>
              <a:t>okulun</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kendi</a:t>
            </a:r>
            <a:r>
              <a:rPr lang="en-US" altLang="ko-KR" sz="1800" dirty="0">
                <a:latin typeface="Bahnschrift Light Condensed" pitchFamily="34" charset="0"/>
              </a:rPr>
              <a:t> </a:t>
            </a:r>
            <a:r>
              <a:rPr lang="en-US" altLang="ko-KR" sz="1800" dirty="0" err="1">
                <a:latin typeface="Bahnschrift Light Condensed" pitchFamily="34" charset="0"/>
              </a:rPr>
              <a:t>okulumuzun</a:t>
            </a:r>
            <a:r>
              <a:rPr lang="en-US" altLang="ko-KR" sz="1800" dirty="0">
                <a:latin typeface="Bahnschrift Light Condensed" pitchFamily="34" charset="0"/>
              </a:rPr>
              <a:t> </a:t>
            </a:r>
            <a:r>
              <a:rPr lang="en-US" altLang="ko-KR" sz="1800" dirty="0" err="1">
                <a:latin typeface="Bahnschrift Light Condensed" pitchFamily="34" charset="0"/>
              </a:rPr>
              <a:t>matematik</a:t>
            </a:r>
            <a:r>
              <a:rPr lang="en-US" altLang="ko-KR" sz="1800" dirty="0">
                <a:latin typeface="Bahnschrift Light Condensed" pitchFamily="34" charset="0"/>
              </a:rPr>
              <a:t> </a:t>
            </a:r>
            <a:r>
              <a:rPr lang="en-US" altLang="ko-KR" sz="1800" dirty="0" err="1">
                <a:latin typeface="Bahnschrift Light Condensed" pitchFamily="34" charset="0"/>
              </a:rPr>
              <a:t>öğretmenleri</a:t>
            </a:r>
            <a:r>
              <a:rPr lang="en-US" altLang="ko-KR" sz="1800" dirty="0">
                <a:latin typeface="Bahnschrift Light Condensed" pitchFamily="34" charset="0"/>
              </a:rPr>
              <a:t> </a:t>
            </a:r>
            <a:r>
              <a:rPr lang="en-US" altLang="ko-KR" sz="1800" dirty="0" err="1">
                <a:latin typeface="Bahnschrift Light Condensed" pitchFamily="34" charset="0"/>
              </a:rPr>
              <a:t>ile</a:t>
            </a:r>
            <a:r>
              <a:rPr lang="en-US" altLang="ko-KR" sz="1800" dirty="0">
                <a:latin typeface="Bahnschrift Light Condensed" pitchFamily="34" charset="0"/>
              </a:rPr>
              <a:t> </a:t>
            </a:r>
            <a:r>
              <a:rPr lang="en-US" altLang="ko-KR" sz="1800" dirty="0" err="1">
                <a:latin typeface="Bahnschrift Light Condensed" pitchFamily="34" charset="0"/>
              </a:rPr>
              <a:t>ekim</a:t>
            </a:r>
            <a:r>
              <a:rPr lang="en-US" altLang="ko-KR" sz="1800" dirty="0">
                <a:latin typeface="Bahnschrift Light Condensed" pitchFamily="34" charset="0"/>
              </a:rPr>
              <a:t> </a:t>
            </a:r>
            <a:r>
              <a:rPr lang="en-US" altLang="ko-KR" sz="1800" dirty="0" err="1">
                <a:latin typeface="Bahnschrift Light Condensed" pitchFamily="34" charset="0"/>
              </a:rPr>
              <a:t>ayının</a:t>
            </a:r>
            <a:r>
              <a:rPr lang="en-US" altLang="ko-KR" sz="1800" dirty="0">
                <a:latin typeface="Bahnschrift Light Condensed" pitchFamily="34" charset="0"/>
              </a:rPr>
              <a:t> son </a:t>
            </a:r>
            <a:r>
              <a:rPr lang="en-US" altLang="ko-KR" sz="1800" dirty="0" err="1">
                <a:latin typeface="Bahnschrift Light Condensed" pitchFamily="34" charset="0"/>
              </a:rPr>
              <a:t>haftasında</a:t>
            </a:r>
            <a:r>
              <a:rPr lang="en-US" altLang="ko-KR" sz="1800" dirty="0">
                <a:latin typeface="Bahnschrift Light Condensed" pitchFamily="34" charset="0"/>
              </a:rPr>
              <a:t> </a:t>
            </a:r>
            <a:r>
              <a:rPr lang="en-US" altLang="ko-KR" sz="1800" dirty="0" err="1">
                <a:latin typeface="Bahnschrift Light Condensed" pitchFamily="34" charset="0"/>
              </a:rPr>
              <a:t>yapılacak</a:t>
            </a:r>
            <a:r>
              <a:rPr lang="en-US" altLang="ko-KR" sz="1800" dirty="0">
                <a:latin typeface="Bahnschrift Light Condensed" pitchFamily="34" charset="0"/>
              </a:rPr>
              <a:t> </a:t>
            </a:r>
            <a:r>
              <a:rPr lang="en-US" altLang="ko-KR" sz="1800" dirty="0" err="1">
                <a:latin typeface="Bahnschrift Light Condensed" pitchFamily="34" charset="0"/>
              </a:rPr>
              <a:t>şekilde</a:t>
            </a:r>
            <a:r>
              <a:rPr lang="en-US" altLang="ko-KR" sz="1800" dirty="0">
                <a:latin typeface="Bahnschrift Light Condensed" pitchFamily="34" charset="0"/>
              </a:rPr>
              <a:t> (26 </a:t>
            </a:r>
            <a:r>
              <a:rPr lang="en-US" altLang="ko-KR" sz="1800" dirty="0" err="1">
                <a:latin typeface="Bahnschrift Light Condensed" pitchFamily="34" charset="0"/>
              </a:rPr>
              <a:t>Ekim</a:t>
            </a:r>
            <a:r>
              <a:rPr lang="en-US" altLang="ko-KR" sz="1800" dirty="0">
                <a:latin typeface="Bahnschrift Light Condensed" pitchFamily="34" charset="0"/>
              </a:rPr>
              <a:t> </a:t>
            </a:r>
            <a:r>
              <a:rPr lang="en-US" altLang="ko-KR" sz="1800" dirty="0" err="1">
                <a:latin typeface="Bahnschrift Light Condensed" pitchFamily="34" charset="0"/>
              </a:rPr>
              <a:t>Çarşamba</a:t>
            </a:r>
            <a:r>
              <a:rPr lang="en-US" altLang="ko-KR" sz="1800" dirty="0">
                <a:latin typeface="Bahnschrift Light Condensed" pitchFamily="34" charset="0"/>
              </a:rPr>
              <a:t> </a:t>
            </a:r>
            <a:r>
              <a:rPr lang="en-US" altLang="ko-KR" sz="1800" dirty="0" err="1">
                <a:latin typeface="Bahnschrift Light Condensed" pitchFamily="34" charset="0"/>
              </a:rPr>
              <a:t>saat</a:t>
            </a:r>
            <a:r>
              <a:rPr lang="en-US" altLang="ko-KR" sz="1800" dirty="0">
                <a:latin typeface="Bahnschrift Light Condensed" pitchFamily="34" charset="0"/>
              </a:rPr>
              <a:t> 12) </a:t>
            </a:r>
            <a:r>
              <a:rPr lang="en-US" altLang="ko-KR" sz="1800" dirty="0" err="1">
                <a:latin typeface="Bahnschrift Light Condensed" pitchFamily="34" charset="0"/>
              </a:rPr>
              <a:t>çevrim</a:t>
            </a:r>
            <a:r>
              <a:rPr lang="en-US" altLang="ko-KR" sz="1800" dirty="0">
                <a:latin typeface="Bahnschrift Light Condensed" pitchFamily="34" charset="0"/>
              </a:rPr>
              <a:t> </a:t>
            </a:r>
            <a:r>
              <a:rPr lang="en-US" altLang="ko-KR" sz="1800" dirty="0" err="1">
                <a:latin typeface="Bahnschrift Light Condensed" pitchFamily="34" charset="0"/>
              </a:rPr>
              <a:t>içi</a:t>
            </a:r>
            <a:r>
              <a:rPr lang="en-US" altLang="ko-KR" sz="1800" dirty="0">
                <a:latin typeface="Bahnschrift Light Condensed" pitchFamily="34" charset="0"/>
              </a:rPr>
              <a:t> </a:t>
            </a:r>
            <a:r>
              <a:rPr lang="en-US" altLang="ko-KR" sz="1800" dirty="0" err="1">
                <a:latin typeface="Bahnschrift Light Condensed" pitchFamily="34" charset="0"/>
              </a:rPr>
              <a:t>toplantı</a:t>
            </a:r>
            <a:r>
              <a:rPr lang="en-US" altLang="ko-KR" sz="1800" dirty="0">
                <a:latin typeface="Bahnschrift Light Condensed" pitchFamily="34" charset="0"/>
              </a:rPr>
              <a:t> </a:t>
            </a:r>
            <a:r>
              <a:rPr lang="en-US" altLang="ko-KR" sz="1800" dirty="0" err="1">
                <a:latin typeface="Bahnschrift Light Condensed" pitchFamily="34" charset="0"/>
              </a:rPr>
              <a:t>düzenlenecektir</a:t>
            </a:r>
            <a:r>
              <a:rPr lang="en-US" altLang="ko-KR" sz="1800" dirty="0">
                <a:latin typeface="Bahnschrift Light Condensed" pitchFamily="34" charset="0"/>
              </a:rPr>
              <a:t>.</a:t>
            </a: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2050847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smtClean="0">
                <a:latin typeface="Bahnschrift Light Condensed" pitchFamily="34" charset="0"/>
              </a:rPr>
              <a:t>ORTAK OKUL KOORDİNATÖRLERİ</a:t>
            </a:r>
            <a:endParaRPr lang="tr-TR" altLang="ko-KR" dirty="0">
              <a:latin typeface="Bahnschrift Light Condensed" pitchFamily="34" charset="0"/>
            </a:endParaRPr>
          </a:p>
        </p:txBody>
      </p:sp>
      <p:sp>
        <p:nvSpPr>
          <p:cNvPr id="5" name="Content Placeholder 4"/>
          <p:cNvSpPr>
            <a:spLocks noGrp="1"/>
          </p:cNvSpPr>
          <p:nvPr>
            <p:ph idx="10"/>
          </p:nvPr>
        </p:nvSpPr>
        <p:spPr>
          <a:xfrm>
            <a:off x="405880" y="1491630"/>
            <a:ext cx="8496944" cy="3507854"/>
          </a:xfrm>
        </p:spPr>
        <p:txBody>
          <a:bodyPr/>
          <a:lstStyle/>
          <a:p>
            <a:r>
              <a:rPr lang="tr-TR" altLang="ko-KR" sz="1800" dirty="0" smtClean="0">
                <a:latin typeface="Bahnschrift Light Condensed" pitchFamily="34" charset="0"/>
              </a:rPr>
              <a:t>     </a:t>
            </a:r>
            <a:r>
              <a:rPr lang="en-US" altLang="ko-KR" sz="1800" u="sng" dirty="0" smtClean="0">
                <a:latin typeface="Bahnschrift Light Condensed" pitchFamily="34" charset="0"/>
              </a:rPr>
              <a:t>SELÇUK ANADOLU LİSESİ: </a:t>
            </a:r>
            <a:endParaRPr lang="en-US" altLang="ko-KR" sz="1800" u="sng" dirty="0">
              <a:latin typeface="Bahnschrift Light Condensed" pitchFamily="34" charset="0"/>
            </a:endParaRPr>
          </a:p>
          <a:p>
            <a:r>
              <a:rPr lang="en-US" altLang="ko-KR" sz="1800" dirty="0">
                <a:latin typeface="Bahnschrift Light Condensed" pitchFamily="34" charset="0"/>
              </a:rPr>
              <a:t>1- </a:t>
            </a:r>
            <a:r>
              <a:rPr lang="en-US" altLang="ko-KR" sz="1800" dirty="0" err="1">
                <a:latin typeface="Bahnschrift Light Condensed" pitchFamily="34" charset="0"/>
              </a:rPr>
              <a:t>Güner</a:t>
            </a:r>
            <a:r>
              <a:rPr lang="en-US" altLang="ko-KR" sz="1800" dirty="0">
                <a:latin typeface="Bahnschrift Light Condensed" pitchFamily="34" charset="0"/>
              </a:rPr>
              <a:t> </a:t>
            </a:r>
            <a:r>
              <a:rPr lang="en-US" altLang="ko-KR" sz="1800" dirty="0" smtClean="0">
                <a:latin typeface="Bahnschrift Light Condensed" pitchFamily="34" charset="0"/>
              </a:rPr>
              <a:t>KOCAMAN</a:t>
            </a:r>
            <a:r>
              <a:rPr lang="tr-TR" altLang="ko-KR" sz="1800" dirty="0" smtClean="0">
                <a:latin typeface="Bahnschrift Light Condensed" pitchFamily="34" charset="0"/>
              </a:rPr>
              <a:t> </a:t>
            </a:r>
            <a:r>
              <a:rPr lang="en-US" altLang="ko-KR" sz="1800" dirty="0" smtClean="0">
                <a:latin typeface="Bahnschrift Light Condensed" pitchFamily="34" charset="0"/>
              </a:rPr>
              <a:t>(</a:t>
            </a:r>
            <a:r>
              <a:rPr lang="en-US" altLang="ko-KR" sz="1800" dirty="0" err="1" smtClean="0">
                <a:latin typeface="Bahnschrift Light Condensed" pitchFamily="34" charset="0"/>
              </a:rPr>
              <a:t>Md</a:t>
            </a:r>
            <a:r>
              <a:rPr lang="tr-TR" altLang="ko-KR" sz="1800" dirty="0" smtClean="0">
                <a:latin typeface="Bahnschrift Light Condensed" pitchFamily="34" charset="0"/>
              </a:rPr>
              <a:t>r</a:t>
            </a:r>
            <a:r>
              <a:rPr lang="en-US" altLang="ko-KR" sz="1800" dirty="0" smtClean="0">
                <a:latin typeface="Bahnschrift Light Condensed" pitchFamily="34" charset="0"/>
              </a:rPr>
              <a:t>.</a:t>
            </a:r>
            <a:r>
              <a:rPr lang="en-US" altLang="ko-KR" sz="1800" dirty="0" err="1" smtClean="0">
                <a:latin typeface="Bahnschrift Light Condensed" pitchFamily="34" charset="0"/>
              </a:rPr>
              <a:t>Yrd</a:t>
            </a:r>
            <a:r>
              <a:rPr lang="en-US" altLang="ko-KR" sz="1800" dirty="0">
                <a:latin typeface="Bahnschrift Light Condensed" pitchFamily="34" charset="0"/>
              </a:rPr>
              <a:t>.)</a:t>
            </a:r>
          </a:p>
          <a:p>
            <a:r>
              <a:rPr lang="en-US" altLang="ko-KR" sz="1800" dirty="0">
                <a:latin typeface="Bahnschrift Light Condensed" pitchFamily="34" charset="0"/>
              </a:rPr>
              <a:t>2- </a:t>
            </a:r>
            <a:r>
              <a:rPr lang="en-US" altLang="ko-KR" sz="1800" dirty="0" err="1">
                <a:latin typeface="Bahnschrift Light Condensed" pitchFamily="34" charset="0"/>
              </a:rPr>
              <a:t>Harun</a:t>
            </a:r>
            <a:r>
              <a:rPr lang="en-US" altLang="ko-KR" sz="1800" dirty="0">
                <a:latin typeface="Bahnschrift Light Condensed" pitchFamily="34" charset="0"/>
              </a:rPr>
              <a:t> </a:t>
            </a:r>
            <a:r>
              <a:rPr lang="en-US" altLang="ko-KR" sz="1800" dirty="0" smtClean="0">
                <a:latin typeface="Bahnschrift Light Condensed" pitchFamily="34" charset="0"/>
              </a:rPr>
              <a:t>YALÇIN</a:t>
            </a:r>
            <a:endParaRPr lang="en-US" altLang="ko-KR" sz="1800" dirty="0">
              <a:latin typeface="Bahnschrift Light Condensed" pitchFamily="34" charset="0"/>
            </a:endParaRPr>
          </a:p>
          <a:p>
            <a:r>
              <a:rPr lang="en-US" altLang="ko-KR" sz="1800" dirty="0">
                <a:latin typeface="Bahnschrift Light Condensed" pitchFamily="34" charset="0"/>
              </a:rPr>
              <a:t>3- </a:t>
            </a:r>
            <a:r>
              <a:rPr lang="en-US" altLang="ko-KR" sz="1800" dirty="0" err="1">
                <a:latin typeface="Bahnschrift Light Condensed" pitchFamily="34" charset="0"/>
              </a:rPr>
              <a:t>Semanur</a:t>
            </a:r>
            <a:r>
              <a:rPr lang="en-US" altLang="ko-KR" sz="1800" dirty="0">
                <a:latin typeface="Bahnschrift Light Condensed" pitchFamily="34" charset="0"/>
              </a:rPr>
              <a:t> DEMİRKAN</a:t>
            </a:r>
          </a:p>
          <a:p>
            <a:r>
              <a:rPr lang="en-US" altLang="ko-KR" sz="1800" dirty="0">
                <a:latin typeface="Bahnschrift Light Condensed" pitchFamily="34" charset="0"/>
              </a:rPr>
              <a:t>4- Selma ACAR</a:t>
            </a:r>
          </a:p>
          <a:p>
            <a:r>
              <a:rPr lang="en-US" altLang="ko-KR" sz="1800" dirty="0">
                <a:latin typeface="Bahnschrift Light Condensed" pitchFamily="34" charset="0"/>
              </a:rPr>
              <a:t>5- </a:t>
            </a:r>
            <a:r>
              <a:rPr lang="en-US" altLang="ko-KR" sz="1800" dirty="0" err="1">
                <a:latin typeface="Bahnschrift Light Condensed" pitchFamily="34" charset="0"/>
              </a:rPr>
              <a:t>Özgür</a:t>
            </a:r>
            <a:r>
              <a:rPr lang="en-US" altLang="ko-KR" sz="1800" dirty="0">
                <a:latin typeface="Bahnschrift Light Condensed" pitchFamily="34" charset="0"/>
              </a:rPr>
              <a:t> KARAGÖZ</a:t>
            </a:r>
          </a:p>
          <a:p>
            <a:endParaRPr lang="en-US" altLang="ko-KR" sz="1800" dirty="0">
              <a:latin typeface="Bahnschrift Light Condensed" pitchFamily="34" charset="0"/>
            </a:endParaRPr>
          </a:p>
          <a:p>
            <a:r>
              <a:rPr lang="tr-TR" altLang="ko-KR" sz="1800" dirty="0" smtClean="0">
                <a:latin typeface="Bahnschrift Light Condensed" pitchFamily="34" charset="0"/>
              </a:rPr>
              <a:t>     </a:t>
            </a:r>
            <a:r>
              <a:rPr lang="en-US" altLang="ko-KR" sz="1800" u="sng" dirty="0" smtClean="0">
                <a:latin typeface="Bahnschrift Light Condensed" pitchFamily="34" charset="0"/>
              </a:rPr>
              <a:t>BAĞYURDU ANADOLU LİSESİ:</a:t>
            </a:r>
          </a:p>
          <a:p>
            <a:r>
              <a:rPr lang="en-US" altLang="ko-KR" sz="1800" dirty="0" smtClean="0">
                <a:latin typeface="Bahnschrift Light Condensed" pitchFamily="34" charset="0"/>
              </a:rPr>
              <a:t>1-Turan </a:t>
            </a:r>
            <a:r>
              <a:rPr lang="en-US" altLang="ko-KR" sz="1800" dirty="0">
                <a:latin typeface="Bahnschrift Light Condensed" pitchFamily="34" charset="0"/>
              </a:rPr>
              <a:t>ÖNER</a:t>
            </a:r>
          </a:p>
          <a:p>
            <a:r>
              <a:rPr lang="en-US" altLang="ko-KR" sz="1800" dirty="0">
                <a:latin typeface="Bahnschrift Light Condensed" pitchFamily="34" charset="0"/>
              </a:rPr>
              <a:t>2-Semahat AKICI</a:t>
            </a: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2970962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smtClean="0">
                <a:latin typeface="Bahnschrift Light Condensed" pitchFamily="34" charset="0"/>
              </a:rPr>
              <a:t>ORTAK OKUL ZÜMRE BAŞKANLARI</a:t>
            </a:r>
            <a:endParaRPr lang="tr-TR" altLang="ko-KR" dirty="0">
              <a:latin typeface="Bahnschrift Light Condensed" pitchFamily="34" charset="0"/>
            </a:endParaRPr>
          </a:p>
        </p:txBody>
      </p:sp>
      <p:sp>
        <p:nvSpPr>
          <p:cNvPr id="5" name="Content Placeholder 4"/>
          <p:cNvSpPr>
            <a:spLocks noGrp="1"/>
          </p:cNvSpPr>
          <p:nvPr>
            <p:ph idx="10"/>
          </p:nvPr>
        </p:nvSpPr>
        <p:spPr>
          <a:xfrm>
            <a:off x="405880" y="1491630"/>
            <a:ext cx="8496944" cy="3507854"/>
          </a:xfrm>
        </p:spPr>
        <p:txBody>
          <a:bodyPr numCol="2" spcCol="90000"/>
          <a:lstStyle/>
          <a:p>
            <a:r>
              <a:rPr lang="tr-TR" altLang="ko-KR" sz="1800" dirty="0">
                <a:latin typeface="Bahnschrift Light Condensed" pitchFamily="34" charset="0"/>
              </a:rPr>
              <a:t>Matematik: Yusuf YILMAZ </a:t>
            </a:r>
          </a:p>
          <a:p>
            <a:r>
              <a:rPr lang="tr-TR" altLang="ko-KR" sz="1800" dirty="0">
                <a:latin typeface="Bahnschrift Light Condensed" pitchFamily="34" charset="0"/>
              </a:rPr>
              <a:t>Fizik: Murat YILDIRIM</a:t>
            </a:r>
          </a:p>
          <a:p>
            <a:r>
              <a:rPr lang="tr-TR" altLang="ko-KR" sz="1800" dirty="0">
                <a:latin typeface="Bahnschrift Light Condensed" pitchFamily="34" charset="0"/>
              </a:rPr>
              <a:t>Kimya: Nimet GÜRKAN </a:t>
            </a:r>
          </a:p>
          <a:p>
            <a:r>
              <a:rPr lang="tr-TR" altLang="ko-KR" sz="1800" dirty="0">
                <a:latin typeface="Bahnschrift Light Condensed" pitchFamily="34" charset="0"/>
              </a:rPr>
              <a:t>Biyoloji: Haluk ÇINAR </a:t>
            </a:r>
          </a:p>
          <a:p>
            <a:r>
              <a:rPr lang="tr-TR" altLang="ko-KR" sz="1800" dirty="0">
                <a:latin typeface="Bahnschrift Light Condensed" pitchFamily="34" charset="0"/>
              </a:rPr>
              <a:t>TDE: Yekpare KARAKIŞ </a:t>
            </a:r>
          </a:p>
          <a:p>
            <a:r>
              <a:rPr lang="tr-TR" altLang="ko-KR" sz="1800" dirty="0">
                <a:latin typeface="Bahnschrift Light Condensed" pitchFamily="34" charset="0"/>
              </a:rPr>
              <a:t>Almanca: Kübra TARIKAHYA </a:t>
            </a:r>
          </a:p>
          <a:p>
            <a:r>
              <a:rPr lang="tr-TR" altLang="ko-KR" sz="1800" dirty="0">
                <a:latin typeface="Bahnschrift Light Condensed" pitchFamily="34" charset="0"/>
              </a:rPr>
              <a:t>İngilizce: Hüsnü KOÇ                                               </a:t>
            </a:r>
          </a:p>
          <a:p>
            <a:endParaRPr lang="tr-TR" altLang="ko-KR" sz="1800" dirty="0" smtClean="0">
              <a:latin typeface="Bahnschrift Light Condensed" pitchFamily="34" charset="0"/>
            </a:endParaRPr>
          </a:p>
          <a:p>
            <a:endParaRPr lang="tr-TR" altLang="ko-KR" sz="1800" dirty="0">
              <a:latin typeface="Bahnschrift Light Condensed" pitchFamily="34" charset="0"/>
            </a:endParaRPr>
          </a:p>
          <a:p>
            <a:endParaRPr lang="tr-TR" altLang="ko-KR" sz="1800" dirty="0" smtClean="0">
              <a:latin typeface="Bahnschrift Light Condensed" pitchFamily="34" charset="0"/>
            </a:endParaRPr>
          </a:p>
          <a:p>
            <a:r>
              <a:rPr lang="tr-TR" altLang="ko-KR" sz="1800" dirty="0" smtClean="0">
                <a:latin typeface="Bahnschrift Light Condensed" pitchFamily="34" charset="0"/>
              </a:rPr>
              <a:t>Müzik</a:t>
            </a:r>
            <a:r>
              <a:rPr lang="tr-TR" altLang="ko-KR" sz="1800" dirty="0">
                <a:latin typeface="Bahnschrift Light Condensed" pitchFamily="34" charset="0"/>
              </a:rPr>
              <a:t>: Nur Sibel </a:t>
            </a:r>
            <a:r>
              <a:rPr lang="tr-TR" altLang="ko-KR" sz="1800" dirty="0" smtClean="0">
                <a:latin typeface="Bahnschrift Light Condensed" pitchFamily="34" charset="0"/>
              </a:rPr>
              <a:t>SERTAKAN</a:t>
            </a:r>
          </a:p>
          <a:p>
            <a:r>
              <a:rPr lang="tr-TR" altLang="ko-KR" sz="1800" dirty="0">
                <a:latin typeface="Bahnschrift Light Condensed" pitchFamily="34" charset="0"/>
              </a:rPr>
              <a:t>Beden Eğitimi: Derya TOPUZ</a:t>
            </a:r>
          </a:p>
          <a:p>
            <a:r>
              <a:rPr lang="tr-TR" altLang="ko-KR" sz="1800" dirty="0" smtClean="0">
                <a:latin typeface="Bahnschrift Light Condensed" pitchFamily="34" charset="0"/>
              </a:rPr>
              <a:t>Felsefe</a:t>
            </a:r>
            <a:r>
              <a:rPr lang="tr-TR" altLang="ko-KR" sz="1800" dirty="0">
                <a:latin typeface="Bahnschrift Light Condensed" pitchFamily="34" charset="0"/>
              </a:rPr>
              <a:t>: Selma ACAR</a:t>
            </a:r>
          </a:p>
          <a:p>
            <a:r>
              <a:rPr lang="tr-TR" altLang="ko-KR" sz="1800" dirty="0" smtClean="0">
                <a:latin typeface="Bahnschrift Light Condensed" pitchFamily="34" charset="0"/>
              </a:rPr>
              <a:t>Görsel </a:t>
            </a:r>
            <a:r>
              <a:rPr lang="tr-TR" altLang="ko-KR" sz="1800" dirty="0">
                <a:latin typeface="Bahnschrift Light Condensed" pitchFamily="34" charset="0"/>
              </a:rPr>
              <a:t>Sanatlar: Tolga BARIŞ</a:t>
            </a:r>
          </a:p>
          <a:p>
            <a:r>
              <a:rPr lang="tr-TR" altLang="ko-KR" sz="1800" dirty="0" smtClean="0">
                <a:latin typeface="Bahnschrift Light Condensed" pitchFamily="34" charset="0"/>
              </a:rPr>
              <a:t>DKAB</a:t>
            </a:r>
            <a:r>
              <a:rPr lang="tr-TR" altLang="ko-KR" sz="1800" dirty="0">
                <a:latin typeface="Bahnschrift Light Condensed" pitchFamily="34" charset="0"/>
              </a:rPr>
              <a:t>: Nevin GEZİCİ</a:t>
            </a:r>
          </a:p>
          <a:p>
            <a:r>
              <a:rPr lang="tr-TR" altLang="ko-KR" sz="1800" dirty="0" smtClean="0">
                <a:latin typeface="Bahnschrift Light Condensed" pitchFamily="34" charset="0"/>
              </a:rPr>
              <a:t>Tarih</a:t>
            </a:r>
            <a:r>
              <a:rPr lang="tr-TR" altLang="ko-KR" sz="1800" dirty="0">
                <a:latin typeface="Bahnschrift Light Condensed" pitchFamily="34" charset="0"/>
              </a:rPr>
              <a:t>: İclal ŞİMŞEK KOPAR</a:t>
            </a:r>
          </a:p>
          <a:p>
            <a:r>
              <a:rPr lang="tr-TR" altLang="ko-KR" sz="1800" dirty="0" smtClean="0">
                <a:latin typeface="Bahnschrift Light Condensed" pitchFamily="34" charset="0"/>
              </a:rPr>
              <a:t>Coğrafya</a:t>
            </a:r>
            <a:r>
              <a:rPr lang="tr-TR" altLang="ko-KR" sz="1800" dirty="0">
                <a:latin typeface="Bahnschrift Light Condensed" pitchFamily="34" charset="0"/>
              </a:rPr>
              <a:t>: </a:t>
            </a:r>
            <a:r>
              <a:rPr lang="tr-TR" altLang="ko-KR" sz="1800" dirty="0" err="1">
                <a:latin typeface="Bahnschrift Light Condensed" pitchFamily="34" charset="0"/>
              </a:rPr>
              <a:t>Ahat</a:t>
            </a:r>
            <a:r>
              <a:rPr lang="tr-TR" altLang="ko-KR" sz="1800" dirty="0">
                <a:latin typeface="Bahnschrift Light Condensed" pitchFamily="34" charset="0"/>
              </a:rPr>
              <a:t> ERDEMLİ</a:t>
            </a:r>
          </a:p>
          <a:p>
            <a:endParaRPr lang="tr-TR" altLang="ko-KR" sz="1800" dirty="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36850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a:latin typeface="Bahnschrift Light Condensed" pitchFamily="34" charset="0"/>
              </a:rPr>
              <a:t>YKS’YE YÖNELİK PLANLAMALAR</a:t>
            </a:r>
          </a:p>
        </p:txBody>
      </p:sp>
      <p:sp>
        <p:nvSpPr>
          <p:cNvPr id="5" name="Content Placeholder 4"/>
          <p:cNvSpPr>
            <a:spLocks noGrp="1"/>
          </p:cNvSpPr>
          <p:nvPr>
            <p:ph idx="10"/>
          </p:nvPr>
        </p:nvSpPr>
        <p:spPr>
          <a:xfrm>
            <a:off x="405880" y="1275606"/>
            <a:ext cx="8496944" cy="2995737"/>
          </a:xfrm>
        </p:spPr>
        <p:txBody>
          <a:bodyPr/>
          <a:lstStyle/>
          <a:p>
            <a:r>
              <a:rPr lang="tr-TR" altLang="ko-KR" sz="1800" dirty="0">
                <a:latin typeface="Bahnschrift Light Condensed" pitchFamily="34" charset="0"/>
              </a:rPr>
              <a:t>Selçuk Anadolu Lisesi 2022 YKS (TYT-AYT) Analizi tabloda belirtildiği gibidir.</a:t>
            </a: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graphicFrame>
        <p:nvGraphicFramePr>
          <p:cNvPr id="4" name="Nesne 3"/>
          <p:cNvGraphicFramePr>
            <a:graphicFrameLocks noGrp="1" noChangeAspect="1"/>
          </p:cNvGraphicFramePr>
          <p:nvPr>
            <p:extLst>
              <p:ext uri="{D42A27DB-BD31-4B8C-83A1-F6EECF244321}">
                <p14:modId xmlns:p14="http://schemas.microsoft.com/office/powerpoint/2010/main" val="3517716750"/>
              </p:ext>
            </p:extLst>
          </p:nvPr>
        </p:nvGraphicFramePr>
        <p:xfrm>
          <a:off x="121256" y="1616094"/>
          <a:ext cx="9154928" cy="3807401"/>
        </p:xfrm>
        <a:graphic>
          <a:graphicData uri="http://schemas.openxmlformats.org/presentationml/2006/ole">
            <mc:AlternateContent xmlns:mc="http://schemas.openxmlformats.org/markup-compatibility/2006">
              <mc:Choice xmlns:v="urn:schemas-microsoft-com:vml" Requires="v">
                <p:oleObj spid="_x0000_s1047" name="Belge" r:id="rId3" imgW="11849312" imgH="4926813" progId="Word.Document.12">
                  <p:embed/>
                </p:oleObj>
              </mc:Choice>
              <mc:Fallback>
                <p:oleObj name="Belge" r:id="rId3" imgW="11849312" imgH="4926813" progId="Word.Document.12">
                  <p:embed/>
                  <p:pic>
                    <p:nvPicPr>
                      <p:cNvPr id="0" name="İçerik Yer Tutucusu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56" y="1616094"/>
                        <a:ext cx="9154928" cy="3807401"/>
                      </a:xfrm>
                      <a:prstGeom prst="rect">
                        <a:avLst/>
                      </a:prstGeom>
                      <a:solidFill>
                        <a:srgbClr val="FFFFFF"/>
                      </a:solidFill>
                      <a:ln w="9525">
                        <a:solidFill>
                          <a:srgbClr val="000000"/>
                        </a:solidFill>
                        <a:miter lim="800000"/>
                        <a:headEnd/>
                        <a:tailEnd/>
                      </a:ln>
                    </p:spPr>
                  </p:pic>
                </p:oleObj>
              </mc:Fallback>
            </mc:AlternateContent>
          </a:graphicData>
        </a:graphic>
      </p:graphicFrame>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3832090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a:latin typeface="Bahnschrift Light Condensed" pitchFamily="34" charset="0"/>
              </a:rPr>
              <a:t>YKS’YE YÖNELİK PLANLAMALAR</a:t>
            </a:r>
          </a:p>
        </p:txBody>
      </p:sp>
      <p:sp>
        <p:nvSpPr>
          <p:cNvPr id="5" name="Content Placeholder 4"/>
          <p:cNvSpPr>
            <a:spLocks noGrp="1"/>
          </p:cNvSpPr>
          <p:nvPr>
            <p:ph idx="10"/>
          </p:nvPr>
        </p:nvSpPr>
        <p:spPr>
          <a:xfrm>
            <a:off x="405880" y="1520229"/>
            <a:ext cx="8496944" cy="2995737"/>
          </a:xfrm>
        </p:spPr>
        <p:txBody>
          <a:bodyPr/>
          <a:lstStyle/>
          <a:p>
            <a:r>
              <a:rPr lang="tr-TR" altLang="ko-KR" sz="1800" dirty="0" smtClean="0">
                <a:latin typeface="Bahnschrift Light Condensed" pitchFamily="34" charset="0"/>
              </a:rPr>
              <a:t>   Bu </a:t>
            </a:r>
            <a:r>
              <a:rPr lang="tr-TR" altLang="ko-KR" sz="1800" dirty="0">
                <a:latin typeface="Bahnschrift Light Condensed" pitchFamily="34" charset="0"/>
              </a:rPr>
              <a:t>kapsamda TYT Sosyal Bilimler ve Fen Bilimleri Testlerinde 2021 yılı verileri ortalamalarına göre küçük bir gerileme olduğu gözlenmiştir. Bu durum zümrelerle değerlendirilmiş, yapılması gereken çalışmalar ortaya konmuş ve hedefler belirlenmiştir. Zümrelerle yapılan görüşmelerde öğrencilerin kazanım eksiklerinin tespit edilmesi, bireysel ve grup çalışmalarının planlanması ve DYK kurslarında eksik kazanımların telafi edilmesine yönelik çalışmalar yapılması gerektiği vurgulanmıştır</a:t>
            </a:r>
            <a:r>
              <a:rPr lang="tr-TR" altLang="ko-KR" sz="1800" dirty="0" smtClean="0">
                <a:latin typeface="Bahnschrift Light Condensed" pitchFamily="34" charset="0"/>
              </a:rPr>
              <a:t>.</a:t>
            </a:r>
          </a:p>
          <a:p>
            <a:endParaRPr lang="tr-TR" altLang="ko-KR" sz="1800" dirty="0">
              <a:latin typeface="Bahnschrift Light Condensed" pitchFamily="34" charset="0"/>
            </a:endParaRPr>
          </a:p>
          <a:p>
            <a:r>
              <a:rPr lang="tr-TR" altLang="ko-KR" sz="1800" dirty="0" smtClean="0">
                <a:latin typeface="Bahnschrift Light Condensed" pitchFamily="34" charset="0"/>
              </a:rPr>
              <a:t>   İzmir </a:t>
            </a:r>
            <a:r>
              <a:rPr lang="tr-TR" altLang="ko-KR" sz="1800" dirty="0">
                <a:latin typeface="Bahnschrift Light Condensed" pitchFamily="34" charset="0"/>
              </a:rPr>
              <a:t>Kemalpaşa </a:t>
            </a:r>
            <a:r>
              <a:rPr lang="tr-TR" altLang="ko-KR" sz="1800" dirty="0" err="1">
                <a:latin typeface="Bahnschrift Light Condensed" pitchFamily="34" charset="0"/>
              </a:rPr>
              <a:t>Bağyurdu</a:t>
            </a:r>
            <a:r>
              <a:rPr lang="tr-TR" altLang="ko-KR" sz="1800" dirty="0">
                <a:latin typeface="Bahnschrift Light Condensed" pitchFamily="34" charset="0"/>
              </a:rPr>
              <a:t> Anadolu Lisesi için YKS (TYT ve AYT) verileri analiz edilmiş ve 2023 YKS hedefleri okullar arası ortak görüşmeler doğrultusunda aşağıdaki tabloya dönüştürülmüştür.</a:t>
            </a:r>
          </a:p>
          <a:p>
            <a:endParaRPr lang="tr-TR" altLang="ko-KR" sz="1800" dirty="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4118757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15566"/>
            <a:ext cx="8496944" cy="460648"/>
          </a:xfrm>
        </p:spPr>
        <p:txBody>
          <a:bodyPr/>
          <a:lstStyle/>
          <a:p>
            <a:r>
              <a:rPr lang="tr-TR" altLang="ko-KR" dirty="0">
                <a:latin typeface="Bahnschrift Light Condensed" pitchFamily="34" charset="0"/>
              </a:rPr>
              <a:t>YKS’YE YÖNELİK PLANLAMALAR</a:t>
            </a:r>
          </a:p>
        </p:txBody>
      </p:sp>
      <p:sp>
        <p:nvSpPr>
          <p:cNvPr id="5" name="Content Placeholder 4"/>
          <p:cNvSpPr>
            <a:spLocks noGrp="1"/>
          </p:cNvSpPr>
          <p:nvPr>
            <p:ph idx="10"/>
          </p:nvPr>
        </p:nvSpPr>
        <p:spPr>
          <a:xfrm>
            <a:off x="405880" y="1520229"/>
            <a:ext cx="8496944" cy="2995737"/>
          </a:xfrm>
        </p:spPr>
        <p:txBody>
          <a:bodyPr/>
          <a:lstStyle/>
          <a:p>
            <a:r>
              <a:rPr lang="tr-TR" altLang="ko-KR" sz="1800" dirty="0" smtClean="0">
                <a:latin typeface="Bahnschrift Light Condensed" pitchFamily="34" charset="0"/>
              </a:rPr>
              <a:t>   </a:t>
            </a:r>
            <a:endParaRPr lang="tr-TR" altLang="ko-KR" sz="1800" dirty="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graphicFrame>
        <p:nvGraphicFramePr>
          <p:cNvPr id="7" name="İçerik Yer Tutucusu 1"/>
          <p:cNvGraphicFramePr>
            <a:graphicFrameLocks/>
          </p:cNvGraphicFramePr>
          <p:nvPr>
            <p:extLst>
              <p:ext uri="{D42A27DB-BD31-4B8C-83A1-F6EECF244321}">
                <p14:modId xmlns:p14="http://schemas.microsoft.com/office/powerpoint/2010/main" val="3533785919"/>
              </p:ext>
            </p:extLst>
          </p:nvPr>
        </p:nvGraphicFramePr>
        <p:xfrm>
          <a:off x="62304" y="1347614"/>
          <a:ext cx="8974193" cy="864096"/>
        </p:xfrm>
        <a:graphic>
          <a:graphicData uri="http://schemas.openxmlformats.org/drawingml/2006/table">
            <a:tbl>
              <a:tblPr firstRow="1" firstCol="1" bandRow="1">
                <a:tableStyleId>{5C22544A-7EE6-4342-B048-85BDC9FD1C3A}</a:tableStyleId>
              </a:tblPr>
              <a:tblGrid>
                <a:gridCol w="2554732">
                  <a:extLst>
                    <a:ext uri="{9D8B030D-6E8A-4147-A177-3AD203B41FA5}">
                      <a16:colId xmlns:a16="http://schemas.microsoft.com/office/drawing/2014/main" xmlns="" val="3390180907"/>
                    </a:ext>
                  </a:extLst>
                </a:gridCol>
                <a:gridCol w="1514499">
                  <a:extLst>
                    <a:ext uri="{9D8B030D-6E8A-4147-A177-3AD203B41FA5}">
                      <a16:colId xmlns:a16="http://schemas.microsoft.com/office/drawing/2014/main" xmlns="" val="1525172611"/>
                    </a:ext>
                  </a:extLst>
                </a:gridCol>
                <a:gridCol w="1514499">
                  <a:extLst>
                    <a:ext uri="{9D8B030D-6E8A-4147-A177-3AD203B41FA5}">
                      <a16:colId xmlns:a16="http://schemas.microsoft.com/office/drawing/2014/main" xmlns="" val="3145610029"/>
                    </a:ext>
                  </a:extLst>
                </a:gridCol>
                <a:gridCol w="3390463">
                  <a:extLst>
                    <a:ext uri="{9D8B030D-6E8A-4147-A177-3AD203B41FA5}">
                      <a16:colId xmlns:a16="http://schemas.microsoft.com/office/drawing/2014/main" xmlns="" val="4154347693"/>
                    </a:ext>
                  </a:extLst>
                </a:gridCol>
              </a:tblGrid>
              <a:tr h="144016">
                <a:tc gridSpan="4">
                  <a:txBody>
                    <a:bodyPr/>
                    <a:lstStyle/>
                    <a:p>
                      <a:pPr algn="ctr">
                        <a:lnSpc>
                          <a:spcPct val="115000"/>
                        </a:lnSpc>
                        <a:spcAft>
                          <a:spcPts val="0"/>
                        </a:spcAft>
                      </a:pPr>
                      <a:r>
                        <a:rPr lang="tr-TR" sz="800" dirty="0">
                          <a:effectLst/>
                        </a:rPr>
                        <a:t>İZMİR BAĞYURDU LİSESİ 2022 TYT TEST ORTALAMALARI VE 2023 </a:t>
                      </a:r>
                      <a:r>
                        <a:rPr lang="tr-TR" sz="800" dirty="0" smtClean="0">
                          <a:effectLst/>
                        </a:rPr>
                        <a:t>HEDEFLERİ</a:t>
                      </a:r>
                      <a:endParaRPr lang="tr-TR" sz="800" dirty="0">
                        <a:effectLst/>
                      </a:endParaRPr>
                    </a:p>
                  </a:txBody>
                  <a:tcPr marL="48860" marR="48860" marT="0" marB="0">
                    <a:solidFill>
                      <a:srgbClr val="201E12"/>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319987294"/>
                  </a:ext>
                </a:extLst>
              </a:tr>
              <a:tr h="137350">
                <a:tc>
                  <a:txBody>
                    <a:bodyPr/>
                    <a:lstStyle/>
                    <a:p>
                      <a:pPr algn="ctr">
                        <a:lnSpc>
                          <a:spcPct val="115000"/>
                        </a:lnSpc>
                        <a:spcAft>
                          <a:spcPts val="0"/>
                        </a:spcAft>
                      </a:pPr>
                      <a:r>
                        <a:rPr lang="tr-TR" sz="800" dirty="0">
                          <a:effectLst/>
                        </a:rPr>
                        <a:t>TEST</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solidFill>
                      <a:srgbClr val="201E12"/>
                    </a:solidFill>
                  </a:tcPr>
                </a:tc>
                <a:tc>
                  <a:txBody>
                    <a:bodyPr/>
                    <a:lstStyle/>
                    <a:p>
                      <a:pPr algn="ctr">
                        <a:lnSpc>
                          <a:spcPct val="115000"/>
                        </a:lnSpc>
                        <a:spcAft>
                          <a:spcPts val="0"/>
                        </a:spcAft>
                      </a:pPr>
                      <a:r>
                        <a:rPr lang="tr-TR" sz="800" b="1">
                          <a:effectLst/>
                        </a:rPr>
                        <a:t>SORU SAYISI</a:t>
                      </a:r>
                      <a:endParaRPr lang="tr-TR" sz="800" b="1">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tc>
                  <a:txBody>
                    <a:bodyPr/>
                    <a:lstStyle/>
                    <a:p>
                      <a:pPr algn="ctr">
                        <a:lnSpc>
                          <a:spcPct val="115000"/>
                        </a:lnSpc>
                        <a:spcAft>
                          <a:spcPts val="0"/>
                        </a:spcAft>
                      </a:pPr>
                      <a:r>
                        <a:rPr lang="tr-TR" sz="800" b="1">
                          <a:effectLst/>
                        </a:rPr>
                        <a:t>2022</a:t>
                      </a:r>
                      <a:endParaRPr lang="tr-TR" sz="800" b="1">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tc>
                  <a:txBody>
                    <a:bodyPr/>
                    <a:lstStyle/>
                    <a:p>
                      <a:pPr algn="ctr">
                        <a:lnSpc>
                          <a:spcPct val="115000"/>
                        </a:lnSpc>
                        <a:spcAft>
                          <a:spcPts val="0"/>
                        </a:spcAft>
                      </a:pPr>
                      <a:r>
                        <a:rPr lang="tr-TR" sz="800" b="1" dirty="0">
                          <a:effectLst/>
                        </a:rPr>
                        <a:t>2023 HEDEFLERİ</a:t>
                      </a:r>
                      <a:endParaRPr lang="tr-TR"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extLst>
                  <a:ext uri="{0D108BD9-81ED-4DB2-BD59-A6C34878D82A}">
                    <a16:rowId xmlns:a16="http://schemas.microsoft.com/office/drawing/2014/main" xmlns="" val="4234163392"/>
                  </a:ext>
                </a:extLst>
              </a:tr>
              <a:tr h="147824">
                <a:tc>
                  <a:txBody>
                    <a:bodyPr/>
                    <a:lstStyle/>
                    <a:p>
                      <a:pPr algn="ctr">
                        <a:lnSpc>
                          <a:spcPct val="115000"/>
                        </a:lnSpc>
                        <a:spcAft>
                          <a:spcPts val="0"/>
                        </a:spcAft>
                      </a:pPr>
                      <a:r>
                        <a:rPr lang="tr-TR" sz="800" dirty="0">
                          <a:effectLst/>
                        </a:rPr>
                        <a:t>TÜRKÇE</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solidFill>
                      <a:srgbClr val="201E12"/>
                    </a:solidFill>
                  </a:tcPr>
                </a:tc>
                <a:tc>
                  <a:txBody>
                    <a:bodyPr/>
                    <a:lstStyle/>
                    <a:p>
                      <a:pPr algn="ctr">
                        <a:lnSpc>
                          <a:spcPct val="115000"/>
                        </a:lnSpc>
                        <a:spcAft>
                          <a:spcPts val="0"/>
                        </a:spcAft>
                      </a:pPr>
                      <a:r>
                        <a:rPr lang="tr-TR" sz="800">
                          <a:effectLst/>
                        </a:rPr>
                        <a:t>40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tc>
                  <a:txBody>
                    <a:bodyPr/>
                    <a:lstStyle/>
                    <a:p>
                      <a:pPr algn="ctr">
                        <a:lnSpc>
                          <a:spcPct val="115000"/>
                        </a:lnSpc>
                        <a:spcAft>
                          <a:spcPts val="0"/>
                        </a:spcAft>
                      </a:pPr>
                      <a:r>
                        <a:rPr lang="tr-TR" sz="800" dirty="0">
                          <a:effectLst/>
                        </a:rPr>
                        <a:t>15,73</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tc>
                  <a:txBody>
                    <a:bodyPr/>
                    <a:lstStyle/>
                    <a:p>
                      <a:pPr algn="ctr">
                        <a:lnSpc>
                          <a:spcPct val="115000"/>
                        </a:lnSpc>
                        <a:spcAft>
                          <a:spcPts val="0"/>
                        </a:spcAft>
                      </a:pPr>
                      <a:r>
                        <a:rPr lang="tr-TR" sz="800">
                          <a:effectLst/>
                        </a:rPr>
                        <a:t>16,00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extLst>
                  <a:ext uri="{0D108BD9-81ED-4DB2-BD59-A6C34878D82A}">
                    <a16:rowId xmlns:a16="http://schemas.microsoft.com/office/drawing/2014/main" xmlns="" val="2629913357"/>
                  </a:ext>
                </a:extLst>
              </a:tr>
              <a:tr h="137350">
                <a:tc>
                  <a:txBody>
                    <a:bodyPr/>
                    <a:lstStyle/>
                    <a:p>
                      <a:pPr algn="ctr">
                        <a:lnSpc>
                          <a:spcPct val="115000"/>
                        </a:lnSpc>
                        <a:spcAft>
                          <a:spcPts val="0"/>
                        </a:spcAft>
                      </a:pPr>
                      <a:r>
                        <a:rPr lang="tr-TR" sz="800" dirty="0">
                          <a:effectLst/>
                        </a:rPr>
                        <a:t>SOSYAL BİLİMLER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solidFill>
                      <a:srgbClr val="201E12"/>
                    </a:solidFill>
                  </a:tcPr>
                </a:tc>
                <a:tc>
                  <a:txBody>
                    <a:bodyPr/>
                    <a:lstStyle/>
                    <a:p>
                      <a:pPr algn="ctr">
                        <a:lnSpc>
                          <a:spcPct val="115000"/>
                        </a:lnSpc>
                        <a:spcAft>
                          <a:spcPts val="0"/>
                        </a:spcAft>
                      </a:pPr>
                      <a:r>
                        <a:rPr lang="tr-TR" sz="800" dirty="0">
                          <a:effectLst/>
                        </a:rPr>
                        <a:t>20</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tc>
                  <a:txBody>
                    <a:bodyPr/>
                    <a:lstStyle/>
                    <a:p>
                      <a:pPr algn="ctr">
                        <a:lnSpc>
                          <a:spcPct val="115000"/>
                        </a:lnSpc>
                        <a:spcAft>
                          <a:spcPts val="0"/>
                        </a:spcAft>
                      </a:pPr>
                      <a:r>
                        <a:rPr lang="tr-TR" sz="800" dirty="0">
                          <a:effectLst/>
                        </a:rPr>
                        <a:t>7,01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tc>
                  <a:txBody>
                    <a:bodyPr/>
                    <a:lstStyle/>
                    <a:p>
                      <a:pPr algn="ctr">
                        <a:lnSpc>
                          <a:spcPct val="115000"/>
                        </a:lnSpc>
                        <a:spcAft>
                          <a:spcPts val="0"/>
                        </a:spcAft>
                      </a:pPr>
                      <a:r>
                        <a:rPr lang="tr-TR" sz="800" dirty="0">
                          <a:effectLst/>
                        </a:rPr>
                        <a:t>8,00</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extLst>
                  <a:ext uri="{0D108BD9-81ED-4DB2-BD59-A6C34878D82A}">
                    <a16:rowId xmlns:a16="http://schemas.microsoft.com/office/drawing/2014/main" xmlns="" val="3932446463"/>
                  </a:ext>
                </a:extLst>
              </a:tr>
              <a:tr h="137350">
                <a:tc>
                  <a:txBody>
                    <a:bodyPr/>
                    <a:lstStyle/>
                    <a:p>
                      <a:pPr algn="ctr">
                        <a:lnSpc>
                          <a:spcPct val="115000"/>
                        </a:lnSpc>
                        <a:spcAft>
                          <a:spcPts val="0"/>
                        </a:spcAft>
                      </a:pPr>
                      <a:r>
                        <a:rPr lang="tr-TR" sz="800" dirty="0">
                          <a:effectLst/>
                        </a:rPr>
                        <a:t>TEMEL MATEMATİK</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solidFill>
                      <a:srgbClr val="201E12"/>
                    </a:solidFill>
                  </a:tcPr>
                </a:tc>
                <a:tc>
                  <a:txBody>
                    <a:bodyPr/>
                    <a:lstStyle/>
                    <a:p>
                      <a:pPr algn="ctr">
                        <a:lnSpc>
                          <a:spcPct val="115000"/>
                        </a:lnSpc>
                        <a:spcAft>
                          <a:spcPts val="0"/>
                        </a:spcAft>
                      </a:pPr>
                      <a:r>
                        <a:rPr lang="tr-TR" sz="800">
                          <a:effectLst/>
                        </a:rPr>
                        <a:t>20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tc>
                  <a:txBody>
                    <a:bodyPr/>
                    <a:lstStyle/>
                    <a:p>
                      <a:pPr algn="ctr">
                        <a:lnSpc>
                          <a:spcPct val="115000"/>
                        </a:lnSpc>
                        <a:spcAft>
                          <a:spcPts val="0"/>
                        </a:spcAft>
                      </a:pPr>
                      <a:r>
                        <a:rPr lang="tr-TR" sz="800">
                          <a:effectLst/>
                        </a:rPr>
                        <a:t>4,96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tc>
                  <a:txBody>
                    <a:bodyPr/>
                    <a:lstStyle/>
                    <a:p>
                      <a:pPr algn="ctr">
                        <a:lnSpc>
                          <a:spcPct val="115000"/>
                        </a:lnSpc>
                        <a:spcAft>
                          <a:spcPts val="0"/>
                        </a:spcAft>
                      </a:pPr>
                      <a:r>
                        <a:rPr lang="tr-TR" sz="800">
                          <a:effectLst/>
                        </a:rPr>
                        <a:t>6,00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extLst>
                  <a:ext uri="{0D108BD9-81ED-4DB2-BD59-A6C34878D82A}">
                    <a16:rowId xmlns:a16="http://schemas.microsoft.com/office/drawing/2014/main" xmlns="" val="1837286660"/>
                  </a:ext>
                </a:extLst>
              </a:tr>
              <a:tr h="151632">
                <a:tc>
                  <a:txBody>
                    <a:bodyPr/>
                    <a:lstStyle/>
                    <a:p>
                      <a:pPr algn="ctr">
                        <a:lnSpc>
                          <a:spcPct val="115000"/>
                        </a:lnSpc>
                        <a:spcAft>
                          <a:spcPts val="0"/>
                        </a:spcAft>
                      </a:pPr>
                      <a:r>
                        <a:rPr lang="tr-TR" sz="800" dirty="0">
                          <a:effectLst/>
                        </a:rPr>
                        <a:t>FEN BİLİMLERİ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solidFill>
                      <a:srgbClr val="201E12"/>
                    </a:solidFill>
                  </a:tcPr>
                </a:tc>
                <a:tc>
                  <a:txBody>
                    <a:bodyPr/>
                    <a:lstStyle/>
                    <a:p>
                      <a:pPr algn="ctr">
                        <a:lnSpc>
                          <a:spcPct val="115000"/>
                        </a:lnSpc>
                        <a:spcAft>
                          <a:spcPts val="0"/>
                        </a:spcAft>
                      </a:pPr>
                      <a:r>
                        <a:rPr lang="tr-TR" sz="800" dirty="0">
                          <a:effectLst/>
                        </a:rPr>
                        <a:t>40</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tc>
                  <a:txBody>
                    <a:bodyPr/>
                    <a:lstStyle/>
                    <a:p>
                      <a:pPr algn="ctr">
                        <a:lnSpc>
                          <a:spcPct val="115000"/>
                        </a:lnSpc>
                        <a:spcAft>
                          <a:spcPts val="0"/>
                        </a:spcAft>
                      </a:pPr>
                      <a:r>
                        <a:rPr lang="tr-TR" sz="800">
                          <a:effectLst/>
                        </a:rPr>
                        <a:t>1,66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tc>
                  <a:txBody>
                    <a:bodyPr/>
                    <a:lstStyle/>
                    <a:p>
                      <a:pPr algn="ctr">
                        <a:lnSpc>
                          <a:spcPct val="115000"/>
                        </a:lnSpc>
                        <a:spcAft>
                          <a:spcPts val="0"/>
                        </a:spcAft>
                      </a:pPr>
                      <a:r>
                        <a:rPr lang="tr-TR" sz="800" dirty="0" smtClean="0">
                          <a:effectLst/>
                        </a:rPr>
                        <a:t>2,00</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0" marR="48860" marT="0" marB="0"/>
                </a:tc>
                <a:extLst>
                  <a:ext uri="{0D108BD9-81ED-4DB2-BD59-A6C34878D82A}">
                    <a16:rowId xmlns:a16="http://schemas.microsoft.com/office/drawing/2014/main" xmlns="" val="998223379"/>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1175736713"/>
              </p:ext>
            </p:extLst>
          </p:nvPr>
        </p:nvGraphicFramePr>
        <p:xfrm>
          <a:off x="107504" y="2283718"/>
          <a:ext cx="8988153" cy="2749200"/>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xmlns="" val="2813093423"/>
                    </a:ext>
                  </a:extLst>
                </a:gridCol>
                <a:gridCol w="1339867">
                  <a:extLst>
                    <a:ext uri="{9D8B030D-6E8A-4147-A177-3AD203B41FA5}">
                      <a16:colId xmlns:a16="http://schemas.microsoft.com/office/drawing/2014/main" xmlns="" val="2581325826"/>
                    </a:ext>
                  </a:extLst>
                </a:gridCol>
                <a:gridCol w="1497708">
                  <a:extLst>
                    <a:ext uri="{9D8B030D-6E8A-4147-A177-3AD203B41FA5}">
                      <a16:colId xmlns:a16="http://schemas.microsoft.com/office/drawing/2014/main" xmlns="" val="2074471177"/>
                    </a:ext>
                  </a:extLst>
                </a:gridCol>
                <a:gridCol w="1497708">
                  <a:extLst>
                    <a:ext uri="{9D8B030D-6E8A-4147-A177-3AD203B41FA5}">
                      <a16:colId xmlns:a16="http://schemas.microsoft.com/office/drawing/2014/main" xmlns="" val="3872889243"/>
                    </a:ext>
                  </a:extLst>
                </a:gridCol>
                <a:gridCol w="1498343">
                  <a:extLst>
                    <a:ext uri="{9D8B030D-6E8A-4147-A177-3AD203B41FA5}">
                      <a16:colId xmlns:a16="http://schemas.microsoft.com/office/drawing/2014/main" xmlns="" val="3497503212"/>
                    </a:ext>
                  </a:extLst>
                </a:gridCol>
                <a:gridCol w="1498343">
                  <a:extLst>
                    <a:ext uri="{9D8B030D-6E8A-4147-A177-3AD203B41FA5}">
                      <a16:colId xmlns:a16="http://schemas.microsoft.com/office/drawing/2014/main" xmlns="" val="2105550956"/>
                    </a:ext>
                  </a:extLst>
                </a:gridCol>
              </a:tblGrid>
              <a:tr h="144016">
                <a:tc gridSpan="6">
                  <a:txBody>
                    <a:bodyPr/>
                    <a:lstStyle/>
                    <a:p>
                      <a:pPr algn="ctr">
                        <a:lnSpc>
                          <a:spcPct val="115000"/>
                        </a:lnSpc>
                        <a:spcAft>
                          <a:spcPts val="0"/>
                        </a:spcAft>
                      </a:pPr>
                      <a:r>
                        <a:rPr lang="tr-TR" sz="800" dirty="0">
                          <a:effectLst/>
                        </a:rPr>
                        <a:t>İZMİR BAĞYURDU LİSESİ YILLARA GÖRE AYT TEST ORTALAMALARI VE 2023 </a:t>
                      </a:r>
                      <a:r>
                        <a:rPr lang="tr-TR" sz="800" dirty="0" smtClean="0">
                          <a:effectLst/>
                        </a:rPr>
                        <a:t>HEDEFLERİ</a:t>
                      </a:r>
                      <a:endParaRPr lang="tr-TR" sz="800" dirty="0">
                        <a:effectLst/>
                      </a:endParaRPr>
                    </a:p>
                  </a:txBody>
                  <a:tcPr marL="50558" marR="50558" marT="0" marB="0">
                    <a:solidFill>
                      <a:srgbClr val="201E1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304336840"/>
                  </a:ext>
                </a:extLst>
              </a:tr>
              <a:tr h="160088">
                <a:tc>
                  <a:txBody>
                    <a:bodyPr/>
                    <a:lstStyle/>
                    <a:p>
                      <a:pPr algn="ctr">
                        <a:lnSpc>
                          <a:spcPct val="115000"/>
                        </a:lnSpc>
                        <a:spcAft>
                          <a:spcPts val="0"/>
                        </a:spcAft>
                      </a:pPr>
                      <a:r>
                        <a:rPr lang="tr-TR" sz="800" dirty="0">
                          <a:effectLst/>
                        </a:rPr>
                        <a:t>TEST</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b="1">
                          <a:effectLst/>
                        </a:rPr>
                        <a:t>SORU SAYISI</a:t>
                      </a:r>
                      <a:endParaRPr lang="tr-TR" sz="800" b="1">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a:effectLst/>
                        </a:rPr>
                        <a:t>2021</a:t>
                      </a:r>
                      <a:endParaRPr lang="tr-TR" sz="800" b="1">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effectLst/>
                        </a:rPr>
                        <a:t>2022</a:t>
                      </a:r>
                      <a:endParaRPr lang="tr-TR"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a:effectLst/>
                        </a:rPr>
                        <a:t>NET FARKI</a:t>
                      </a:r>
                      <a:endParaRPr lang="tr-TR" sz="800" b="1">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effectLst/>
                        </a:rPr>
                        <a:t>2023 HEDEFLERİ</a:t>
                      </a:r>
                      <a:endParaRPr lang="tr-TR"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2968075984"/>
                  </a:ext>
                </a:extLst>
              </a:tr>
              <a:tr h="157839">
                <a:tc>
                  <a:txBody>
                    <a:bodyPr/>
                    <a:lstStyle/>
                    <a:p>
                      <a:pPr algn="ctr">
                        <a:lnSpc>
                          <a:spcPct val="115000"/>
                        </a:lnSpc>
                        <a:spcAft>
                          <a:spcPts val="0"/>
                        </a:spcAft>
                      </a:pPr>
                      <a:r>
                        <a:rPr lang="tr-TR" sz="800" dirty="0">
                          <a:effectLst/>
                        </a:rPr>
                        <a:t>TÜRK D. VE EDB.-SOS. BLM.1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40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a:effectLst/>
                        </a:rPr>
                        <a:t>6,3</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a:effectLst/>
                        </a:rPr>
                        <a:t>9,34</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chemeClr val="accent6"/>
                          </a:solidFill>
                          <a:effectLst>
                            <a:outerShdw blurRad="38100" dist="38100" dir="2700000" algn="tl">
                              <a:srgbClr val="000000">
                                <a:alpha val="43137"/>
                              </a:srgbClr>
                            </a:outerShdw>
                          </a:effectLst>
                        </a:rPr>
                        <a:t>3,04</a:t>
                      </a:r>
                      <a:endParaRPr lang="tr-TR" sz="8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a:solidFill>
                            <a:srgbClr val="0070C0"/>
                          </a:solidFill>
                          <a:effectLst/>
                        </a:rPr>
                        <a:t>11,00</a:t>
                      </a:r>
                      <a:endParaRPr lang="tr-TR"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3654853905"/>
                  </a:ext>
                </a:extLst>
              </a:tr>
              <a:tr h="160088">
                <a:tc>
                  <a:txBody>
                    <a:bodyPr/>
                    <a:lstStyle/>
                    <a:p>
                      <a:pPr algn="ctr">
                        <a:lnSpc>
                          <a:spcPct val="115000"/>
                        </a:lnSpc>
                        <a:spcAft>
                          <a:spcPts val="0"/>
                        </a:spcAft>
                      </a:pPr>
                      <a:r>
                        <a:rPr lang="tr-TR" sz="800" dirty="0">
                          <a:effectLst/>
                        </a:rPr>
                        <a:t>SOSYAL BİLİMLER 2</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40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5,52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8,85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chemeClr val="accent6"/>
                          </a:solidFill>
                          <a:effectLst>
                            <a:outerShdw blurRad="38100" dist="38100" dir="2700000" algn="tl">
                              <a:srgbClr val="000000">
                                <a:alpha val="43137"/>
                              </a:srgbClr>
                            </a:outerShdw>
                          </a:effectLst>
                        </a:rPr>
                        <a:t>3,33</a:t>
                      </a:r>
                      <a:endParaRPr lang="tr-TR" sz="8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smtClean="0">
                          <a:solidFill>
                            <a:srgbClr val="0070C0"/>
                          </a:solidFill>
                          <a:effectLst/>
                          <a:latin typeface="+mn-lt"/>
                          <a:ea typeface="+mn-ea"/>
                          <a:cs typeface="+mn-cs"/>
                        </a:rPr>
                        <a:t>9.50</a:t>
                      </a:r>
                      <a:endParaRPr lang="tr-TR"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3043658657"/>
                  </a:ext>
                </a:extLst>
              </a:tr>
              <a:tr h="160088">
                <a:tc>
                  <a:txBody>
                    <a:bodyPr/>
                    <a:lstStyle/>
                    <a:p>
                      <a:pPr algn="ctr">
                        <a:lnSpc>
                          <a:spcPct val="115000"/>
                        </a:lnSpc>
                        <a:spcAft>
                          <a:spcPts val="0"/>
                        </a:spcAft>
                      </a:pPr>
                      <a:r>
                        <a:rPr lang="tr-TR" sz="800" dirty="0">
                          <a:effectLst/>
                        </a:rPr>
                        <a:t>MATEMATİK</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40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-0,23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3,11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chemeClr val="accent6"/>
                          </a:solidFill>
                          <a:effectLst>
                            <a:outerShdw blurRad="38100" dist="38100" dir="2700000" algn="tl">
                              <a:srgbClr val="000000">
                                <a:alpha val="43137"/>
                              </a:srgbClr>
                            </a:outerShdw>
                          </a:effectLst>
                        </a:rPr>
                        <a:t>2,88</a:t>
                      </a:r>
                      <a:endParaRPr lang="tr-TR" sz="8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smtClean="0">
                          <a:solidFill>
                            <a:srgbClr val="0070C0"/>
                          </a:solidFill>
                          <a:effectLst/>
                          <a:latin typeface="+mn-lt"/>
                          <a:ea typeface="+mn-ea"/>
                          <a:cs typeface="+mn-cs"/>
                        </a:rPr>
                        <a:t>4.00</a:t>
                      </a:r>
                      <a:endParaRPr lang="tr-TR"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2473908123"/>
                  </a:ext>
                </a:extLst>
              </a:tr>
              <a:tr h="160088">
                <a:tc>
                  <a:txBody>
                    <a:bodyPr/>
                    <a:lstStyle/>
                    <a:p>
                      <a:pPr algn="ctr">
                        <a:lnSpc>
                          <a:spcPct val="115000"/>
                        </a:lnSpc>
                        <a:spcAft>
                          <a:spcPts val="0"/>
                        </a:spcAft>
                      </a:pPr>
                      <a:r>
                        <a:rPr lang="tr-TR" sz="800" dirty="0">
                          <a:effectLst/>
                        </a:rPr>
                        <a:t>FEN BİLİMLERİ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40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a:effectLst/>
                        </a:rPr>
                        <a:t>0,21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2,92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chemeClr val="accent6"/>
                          </a:solidFill>
                          <a:effectLst>
                            <a:outerShdw blurRad="38100" dist="38100" dir="2700000" algn="tl">
                              <a:srgbClr val="000000">
                                <a:alpha val="43137"/>
                              </a:srgbClr>
                            </a:outerShdw>
                          </a:effectLst>
                        </a:rPr>
                        <a:t>2,71</a:t>
                      </a:r>
                      <a:endParaRPr lang="tr-TR" sz="8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smtClean="0">
                          <a:solidFill>
                            <a:srgbClr val="0070C0"/>
                          </a:solidFill>
                          <a:effectLst/>
                          <a:latin typeface="+mn-lt"/>
                          <a:ea typeface="+mn-ea"/>
                          <a:cs typeface="+mn-cs"/>
                        </a:rPr>
                        <a:t>3.50</a:t>
                      </a:r>
                      <a:endParaRPr lang="tr-TR"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4024005022"/>
                  </a:ext>
                </a:extLst>
              </a:tr>
              <a:tr h="65905">
                <a:tc>
                  <a:txBody>
                    <a:bodyPr/>
                    <a:lstStyle/>
                    <a:p>
                      <a:pPr algn="ctr">
                        <a:lnSpc>
                          <a:spcPct val="115000"/>
                        </a:lnSpc>
                        <a:spcAft>
                          <a:spcPts val="0"/>
                        </a:spcAft>
                      </a:pPr>
                      <a:r>
                        <a:rPr lang="tr-TR" sz="300" dirty="0">
                          <a:effectLst/>
                        </a:rPr>
                        <a:t> </a:t>
                      </a:r>
                      <a:endParaRPr lang="tr-TR" sz="3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gridSpan="5">
                  <a:txBody>
                    <a:bodyPr/>
                    <a:lstStyle/>
                    <a:p>
                      <a:pPr algn="ctr">
                        <a:lnSpc>
                          <a:spcPct val="115000"/>
                        </a:lnSpc>
                        <a:spcAft>
                          <a:spcPts val="0"/>
                        </a:spcAft>
                      </a:pPr>
                      <a:r>
                        <a:rPr lang="tr-TR" sz="300" b="1" dirty="0">
                          <a:solidFill>
                            <a:srgbClr val="0070C0"/>
                          </a:solidFill>
                          <a:effectLst>
                            <a:outerShdw blurRad="38100" dist="38100" dir="2700000" algn="tl">
                              <a:srgbClr val="000000">
                                <a:alpha val="43137"/>
                              </a:srgbClr>
                            </a:outerShdw>
                          </a:effectLst>
                        </a:rPr>
                        <a:t> </a:t>
                      </a:r>
                      <a:endParaRPr lang="tr-TR" sz="3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368713968"/>
                  </a:ext>
                </a:extLst>
              </a:tr>
              <a:tr h="108815">
                <a:tc>
                  <a:txBody>
                    <a:bodyPr/>
                    <a:lstStyle/>
                    <a:p>
                      <a:pPr algn="ctr">
                        <a:lnSpc>
                          <a:spcPct val="115000"/>
                        </a:lnSpc>
                        <a:spcAft>
                          <a:spcPts val="0"/>
                        </a:spcAft>
                      </a:pPr>
                      <a:r>
                        <a:rPr lang="tr-TR" sz="800" dirty="0">
                          <a:effectLst/>
                        </a:rPr>
                        <a:t>TÜRK DİLİ VE EDEBİYATI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dirty="0">
                          <a:effectLst/>
                        </a:rPr>
                        <a:t>24</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a:effectLst/>
                        </a:rPr>
                        <a:t>4,20</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a:effectLst/>
                        </a:rPr>
                        <a:t>4,3</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chemeClr val="accent6"/>
                          </a:solidFill>
                          <a:effectLst>
                            <a:outerShdw blurRad="38100" dist="38100" dir="2700000" algn="tl">
                              <a:srgbClr val="000000">
                                <a:alpha val="43137"/>
                              </a:srgbClr>
                            </a:outerShdw>
                          </a:effectLst>
                        </a:rPr>
                        <a:t>0,1</a:t>
                      </a:r>
                      <a:endParaRPr lang="tr-TR" sz="8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smtClean="0">
                          <a:solidFill>
                            <a:srgbClr val="0070C0"/>
                          </a:solidFill>
                          <a:effectLst/>
                          <a:latin typeface="+mn-lt"/>
                          <a:ea typeface="+mn-ea"/>
                          <a:cs typeface="+mn-cs"/>
                        </a:rPr>
                        <a:t>4.50</a:t>
                      </a:r>
                      <a:endParaRPr lang="tr-TR"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3098279997"/>
                  </a:ext>
                </a:extLst>
              </a:tr>
              <a:tr h="160088">
                <a:tc>
                  <a:txBody>
                    <a:bodyPr/>
                    <a:lstStyle/>
                    <a:p>
                      <a:pPr algn="ctr">
                        <a:lnSpc>
                          <a:spcPct val="115000"/>
                        </a:lnSpc>
                        <a:spcAft>
                          <a:spcPts val="0"/>
                        </a:spcAft>
                      </a:pPr>
                      <a:r>
                        <a:rPr lang="tr-TR" sz="800" dirty="0">
                          <a:effectLst/>
                        </a:rPr>
                        <a:t>TARİH-1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10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a:effectLst/>
                        </a:rPr>
                        <a:t>0,67</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2,2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chemeClr val="accent6"/>
                          </a:solidFill>
                          <a:effectLst>
                            <a:outerShdw blurRad="38100" dist="38100" dir="2700000" algn="tl">
                              <a:srgbClr val="000000">
                                <a:alpha val="43137"/>
                              </a:srgbClr>
                            </a:outerShdw>
                          </a:effectLst>
                        </a:rPr>
                        <a:t>1,53</a:t>
                      </a:r>
                      <a:endParaRPr lang="tr-TR" sz="8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solidFill>
                            <a:srgbClr val="0070C0"/>
                          </a:solidFill>
                          <a:effectLst/>
                        </a:rPr>
                        <a:t>3,50</a:t>
                      </a:r>
                      <a:endParaRPr lang="tr-TR" sz="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2386215474"/>
                  </a:ext>
                </a:extLst>
              </a:tr>
              <a:tr h="160088">
                <a:tc>
                  <a:txBody>
                    <a:bodyPr/>
                    <a:lstStyle/>
                    <a:p>
                      <a:pPr algn="ctr">
                        <a:lnSpc>
                          <a:spcPct val="115000"/>
                        </a:lnSpc>
                        <a:spcAft>
                          <a:spcPts val="0"/>
                        </a:spcAft>
                      </a:pPr>
                      <a:r>
                        <a:rPr lang="tr-TR" sz="800" dirty="0">
                          <a:effectLst/>
                        </a:rPr>
                        <a:t>COĞRAFYA-1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1,91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2,83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chemeClr val="accent6"/>
                          </a:solidFill>
                          <a:effectLst>
                            <a:outerShdw blurRad="38100" dist="38100" dir="2700000" algn="tl">
                              <a:srgbClr val="000000">
                                <a:alpha val="43137"/>
                              </a:srgbClr>
                            </a:outerShdw>
                          </a:effectLst>
                        </a:rPr>
                        <a:t>0,92</a:t>
                      </a:r>
                      <a:endParaRPr lang="tr-TR" sz="8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solidFill>
                            <a:srgbClr val="0070C0"/>
                          </a:solidFill>
                          <a:effectLst/>
                        </a:rPr>
                        <a:t>3,50</a:t>
                      </a:r>
                      <a:endParaRPr lang="tr-TR" sz="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1207155231"/>
                  </a:ext>
                </a:extLst>
              </a:tr>
              <a:tr h="160088">
                <a:tc>
                  <a:txBody>
                    <a:bodyPr/>
                    <a:lstStyle/>
                    <a:p>
                      <a:pPr algn="ctr">
                        <a:lnSpc>
                          <a:spcPct val="115000"/>
                        </a:lnSpc>
                        <a:spcAft>
                          <a:spcPts val="0"/>
                        </a:spcAft>
                      </a:pPr>
                      <a:r>
                        <a:rPr lang="tr-TR" sz="800" dirty="0">
                          <a:effectLst/>
                        </a:rPr>
                        <a:t>TARİH-2</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11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0,13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1,68</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chemeClr val="accent6"/>
                          </a:solidFill>
                          <a:effectLst>
                            <a:outerShdw blurRad="38100" dist="38100" dir="2700000" algn="tl">
                              <a:srgbClr val="000000">
                                <a:alpha val="43137"/>
                              </a:srgbClr>
                            </a:outerShdw>
                          </a:effectLst>
                        </a:rPr>
                        <a:t>1,55</a:t>
                      </a:r>
                      <a:endParaRPr lang="tr-TR" sz="8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solidFill>
                            <a:srgbClr val="0070C0"/>
                          </a:solidFill>
                          <a:effectLst/>
                        </a:rPr>
                        <a:t>3,00</a:t>
                      </a:r>
                      <a:endParaRPr lang="tr-TR" sz="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457894373"/>
                  </a:ext>
                </a:extLst>
              </a:tr>
              <a:tr h="160088">
                <a:tc>
                  <a:txBody>
                    <a:bodyPr/>
                    <a:lstStyle/>
                    <a:p>
                      <a:pPr algn="ctr">
                        <a:lnSpc>
                          <a:spcPct val="115000"/>
                        </a:lnSpc>
                        <a:spcAft>
                          <a:spcPts val="0"/>
                        </a:spcAft>
                      </a:pPr>
                      <a:r>
                        <a:rPr lang="tr-TR" sz="800" dirty="0">
                          <a:effectLst/>
                        </a:rPr>
                        <a:t>COĞRAFYA-2</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11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2,64</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4,22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chemeClr val="accent6"/>
                          </a:solidFill>
                          <a:effectLst>
                            <a:outerShdw blurRad="38100" dist="38100" dir="2700000" algn="tl">
                              <a:srgbClr val="000000">
                                <a:alpha val="43137"/>
                              </a:srgbClr>
                            </a:outerShdw>
                          </a:effectLst>
                        </a:rPr>
                        <a:t>1,58</a:t>
                      </a:r>
                      <a:endParaRPr lang="tr-TR" sz="8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solidFill>
                            <a:srgbClr val="0070C0"/>
                          </a:solidFill>
                          <a:effectLst/>
                        </a:rPr>
                        <a:t>5,50</a:t>
                      </a:r>
                      <a:endParaRPr lang="tr-TR" sz="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891680903"/>
                  </a:ext>
                </a:extLst>
              </a:tr>
              <a:tr h="160088">
                <a:tc>
                  <a:txBody>
                    <a:bodyPr/>
                    <a:lstStyle/>
                    <a:p>
                      <a:pPr algn="ctr">
                        <a:lnSpc>
                          <a:spcPct val="115000"/>
                        </a:lnSpc>
                        <a:spcAft>
                          <a:spcPts val="0"/>
                        </a:spcAft>
                      </a:pPr>
                      <a:r>
                        <a:rPr lang="tr-TR" sz="800" dirty="0">
                          <a:effectLst/>
                        </a:rPr>
                        <a:t>FELSEFE GRUBU</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12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1,48</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1,7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chemeClr val="accent6"/>
                          </a:solidFill>
                          <a:effectLst>
                            <a:outerShdw blurRad="38100" dist="38100" dir="2700000" algn="tl">
                              <a:srgbClr val="000000">
                                <a:alpha val="43137"/>
                              </a:srgbClr>
                            </a:outerShdw>
                          </a:effectLst>
                        </a:rPr>
                        <a:t>0,22</a:t>
                      </a:r>
                      <a:endParaRPr lang="tr-TR" sz="8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solidFill>
                            <a:srgbClr val="0070C0"/>
                          </a:solidFill>
                          <a:effectLst/>
                        </a:rPr>
                        <a:t>2,00</a:t>
                      </a:r>
                      <a:endParaRPr lang="tr-TR" sz="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273219651"/>
                  </a:ext>
                </a:extLst>
              </a:tr>
              <a:tr h="160088">
                <a:tc>
                  <a:txBody>
                    <a:bodyPr/>
                    <a:lstStyle/>
                    <a:p>
                      <a:pPr algn="ctr">
                        <a:lnSpc>
                          <a:spcPct val="115000"/>
                        </a:lnSpc>
                        <a:spcAft>
                          <a:spcPts val="0"/>
                        </a:spcAft>
                      </a:pPr>
                      <a:r>
                        <a:rPr lang="tr-TR" sz="800" dirty="0">
                          <a:effectLst/>
                        </a:rPr>
                        <a:t>DİN K. AHL. B.</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1,37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1,23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rgbClr val="FF0000"/>
                          </a:solidFill>
                          <a:effectLst>
                            <a:outerShdw blurRad="38100" dist="38100" dir="2700000" algn="tl">
                              <a:srgbClr val="000000">
                                <a:alpha val="43137"/>
                              </a:srgbClr>
                            </a:outerShdw>
                          </a:effectLst>
                        </a:rPr>
                        <a:t>-0,14</a:t>
                      </a:r>
                      <a:endParaRPr lang="tr-TR" sz="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solidFill>
                            <a:srgbClr val="0070C0"/>
                          </a:solidFill>
                          <a:effectLst/>
                        </a:rPr>
                        <a:t>2,00</a:t>
                      </a:r>
                      <a:endParaRPr lang="tr-TR" sz="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1058093003"/>
                  </a:ext>
                </a:extLst>
              </a:tr>
              <a:tr h="160088">
                <a:tc>
                  <a:txBody>
                    <a:bodyPr/>
                    <a:lstStyle/>
                    <a:p>
                      <a:pPr algn="ctr">
                        <a:lnSpc>
                          <a:spcPct val="115000"/>
                        </a:lnSpc>
                        <a:spcAft>
                          <a:spcPts val="0"/>
                        </a:spcAft>
                      </a:pPr>
                      <a:r>
                        <a:rPr lang="tr-TR" sz="800" dirty="0">
                          <a:effectLst/>
                        </a:rPr>
                        <a:t>MATEMATİK</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40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-0,23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3,11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chemeClr val="accent6"/>
                          </a:solidFill>
                          <a:effectLst>
                            <a:outerShdw blurRad="38100" dist="38100" dir="2700000" algn="tl">
                              <a:srgbClr val="000000">
                                <a:alpha val="43137"/>
                              </a:srgbClr>
                            </a:outerShdw>
                          </a:effectLst>
                        </a:rPr>
                        <a:t>2,88</a:t>
                      </a:r>
                      <a:endParaRPr lang="tr-TR" sz="8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solidFill>
                            <a:srgbClr val="0070C0"/>
                          </a:solidFill>
                          <a:effectLst/>
                        </a:rPr>
                        <a:t>4,00</a:t>
                      </a:r>
                      <a:endParaRPr lang="tr-TR" sz="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2624877676"/>
                  </a:ext>
                </a:extLst>
              </a:tr>
              <a:tr h="160088">
                <a:tc>
                  <a:txBody>
                    <a:bodyPr/>
                    <a:lstStyle/>
                    <a:p>
                      <a:pPr algn="ctr">
                        <a:lnSpc>
                          <a:spcPct val="115000"/>
                        </a:lnSpc>
                        <a:spcAft>
                          <a:spcPts val="0"/>
                        </a:spcAft>
                      </a:pPr>
                      <a:r>
                        <a:rPr lang="tr-TR" sz="800" dirty="0">
                          <a:effectLst/>
                        </a:rPr>
                        <a:t>FİZİK</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14</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-0,25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1,52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chemeClr val="accent6"/>
                          </a:solidFill>
                          <a:effectLst>
                            <a:outerShdw blurRad="38100" dist="38100" dir="2700000" algn="tl">
                              <a:srgbClr val="000000">
                                <a:alpha val="43137"/>
                              </a:srgbClr>
                            </a:outerShdw>
                          </a:effectLst>
                        </a:rPr>
                        <a:t>1,27</a:t>
                      </a:r>
                      <a:endParaRPr lang="tr-TR" sz="8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smtClean="0">
                          <a:solidFill>
                            <a:srgbClr val="0070C0"/>
                          </a:solidFill>
                          <a:effectLst/>
                        </a:rPr>
                        <a:t>2, 00</a:t>
                      </a:r>
                      <a:endParaRPr lang="tr-TR"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570807776"/>
                  </a:ext>
                </a:extLst>
              </a:tr>
              <a:tr h="160088">
                <a:tc>
                  <a:txBody>
                    <a:bodyPr/>
                    <a:lstStyle/>
                    <a:p>
                      <a:pPr algn="ctr">
                        <a:lnSpc>
                          <a:spcPct val="115000"/>
                        </a:lnSpc>
                        <a:spcAft>
                          <a:spcPts val="0"/>
                        </a:spcAft>
                      </a:pPr>
                      <a:r>
                        <a:rPr lang="tr-TR" sz="800" dirty="0">
                          <a:effectLst/>
                        </a:rPr>
                        <a:t>KİMYA</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13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3,36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0,55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rgbClr val="FF0000"/>
                          </a:solidFill>
                          <a:effectLst>
                            <a:outerShdw blurRad="38100" dist="38100" dir="2700000" algn="tl">
                              <a:srgbClr val="000000">
                                <a:alpha val="43137"/>
                              </a:srgbClr>
                            </a:outerShdw>
                          </a:effectLst>
                        </a:rPr>
                        <a:t>-2,81</a:t>
                      </a:r>
                      <a:endParaRPr lang="tr-TR" sz="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smtClean="0">
                          <a:solidFill>
                            <a:srgbClr val="0070C0"/>
                          </a:solidFill>
                          <a:effectLst/>
                        </a:rPr>
                        <a:t>2,00</a:t>
                      </a:r>
                      <a:endParaRPr lang="tr-TR"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382912430"/>
                  </a:ext>
                </a:extLst>
              </a:tr>
              <a:tr h="160088">
                <a:tc>
                  <a:txBody>
                    <a:bodyPr/>
                    <a:lstStyle/>
                    <a:p>
                      <a:pPr algn="ctr">
                        <a:lnSpc>
                          <a:spcPct val="115000"/>
                        </a:lnSpc>
                        <a:spcAft>
                          <a:spcPts val="0"/>
                        </a:spcAft>
                      </a:pPr>
                      <a:r>
                        <a:rPr lang="tr-TR" sz="800" dirty="0">
                          <a:effectLst/>
                        </a:rPr>
                        <a:t>BİYOLOJİ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solidFill>
                      <a:srgbClr val="201E12"/>
                    </a:solidFill>
                  </a:tcPr>
                </a:tc>
                <a:tc>
                  <a:txBody>
                    <a:bodyPr/>
                    <a:lstStyle/>
                    <a:p>
                      <a:pPr algn="ctr">
                        <a:lnSpc>
                          <a:spcPct val="115000"/>
                        </a:lnSpc>
                        <a:spcAft>
                          <a:spcPts val="0"/>
                        </a:spcAft>
                      </a:pPr>
                      <a:r>
                        <a:rPr lang="tr-TR" sz="800">
                          <a:effectLst/>
                        </a:rPr>
                        <a:t>13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0,11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a:effectLst/>
                        </a:rPr>
                        <a:t>0,85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b="1" dirty="0">
                          <a:solidFill>
                            <a:schemeClr val="accent6"/>
                          </a:solidFill>
                          <a:effectLst>
                            <a:outerShdw blurRad="38100" dist="38100" dir="2700000" algn="tl">
                              <a:srgbClr val="000000">
                                <a:alpha val="43137"/>
                              </a:srgbClr>
                            </a:outerShdw>
                          </a:effectLst>
                        </a:rPr>
                        <a:t>0,74</a:t>
                      </a:r>
                      <a:endParaRPr lang="tr-TR" sz="8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tc>
                  <a:txBody>
                    <a:bodyPr/>
                    <a:lstStyle/>
                    <a:p>
                      <a:pPr algn="ctr">
                        <a:lnSpc>
                          <a:spcPct val="115000"/>
                        </a:lnSpc>
                        <a:spcAft>
                          <a:spcPts val="0"/>
                        </a:spcAft>
                      </a:pPr>
                      <a:r>
                        <a:rPr lang="tr-TR" sz="800" dirty="0">
                          <a:solidFill>
                            <a:srgbClr val="0070C0"/>
                          </a:solidFill>
                          <a:effectLst/>
                        </a:rPr>
                        <a:t>1</a:t>
                      </a:r>
                      <a:r>
                        <a:rPr lang="tr-TR" sz="800" dirty="0" smtClean="0">
                          <a:solidFill>
                            <a:srgbClr val="0070C0"/>
                          </a:solidFill>
                          <a:effectLst/>
                        </a:rPr>
                        <a:t>,00</a:t>
                      </a:r>
                      <a:endParaRPr lang="tr-TR"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58" marR="50558" marT="0" marB="0"/>
                </a:tc>
                <a:extLst>
                  <a:ext uri="{0D108BD9-81ED-4DB2-BD59-A6C34878D82A}">
                    <a16:rowId xmlns:a16="http://schemas.microsoft.com/office/drawing/2014/main" xmlns="" val="3716765981"/>
                  </a:ext>
                </a:extLst>
              </a:tr>
            </a:tbl>
          </a:graphicData>
        </a:graphic>
      </p:graphicFrame>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2509728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smtClean="0">
                <a:latin typeface="Bahnschrift Light Condensed" pitchFamily="34" charset="0"/>
              </a:rPr>
              <a:t>YKS ORTAK ÇALIŞMALAR</a:t>
            </a:r>
            <a:endParaRPr lang="tr-TR" altLang="ko-KR" dirty="0">
              <a:latin typeface="Bahnschrift Light Condensed" pitchFamily="34" charset="0"/>
            </a:endParaRPr>
          </a:p>
        </p:txBody>
      </p:sp>
      <p:sp>
        <p:nvSpPr>
          <p:cNvPr id="5" name="Content Placeholder 4"/>
          <p:cNvSpPr>
            <a:spLocks noGrp="1"/>
          </p:cNvSpPr>
          <p:nvPr>
            <p:ph idx="10"/>
          </p:nvPr>
        </p:nvSpPr>
        <p:spPr>
          <a:xfrm>
            <a:off x="405880" y="1520229"/>
            <a:ext cx="8496944" cy="2995737"/>
          </a:xfrm>
        </p:spPr>
        <p:txBody>
          <a:bodyPr/>
          <a:lstStyle/>
          <a:p>
            <a:r>
              <a:rPr lang="tr-TR" altLang="ko-KR" sz="1800" dirty="0" smtClean="0">
                <a:latin typeface="Bahnschrift Light Condensed" pitchFamily="34" charset="0"/>
              </a:rPr>
              <a:t>   12</a:t>
            </a:r>
            <a:r>
              <a:rPr lang="tr-TR" altLang="ko-KR" sz="1800" dirty="0">
                <a:latin typeface="Bahnschrift Light Condensed" pitchFamily="34" charset="0"/>
              </a:rPr>
              <a:t>. sınıflar için ortak deneme sınavları yapılması</a:t>
            </a:r>
          </a:p>
          <a:p>
            <a:r>
              <a:rPr lang="tr-TR" altLang="ko-KR" sz="1800" dirty="0" smtClean="0">
                <a:latin typeface="Bahnschrift Light Condensed" pitchFamily="34" charset="0"/>
              </a:rPr>
              <a:t>   YKS </a:t>
            </a:r>
            <a:r>
              <a:rPr lang="tr-TR" altLang="ko-KR" sz="1800" dirty="0">
                <a:latin typeface="Bahnschrift Light Condensed" pitchFamily="34" charset="0"/>
              </a:rPr>
              <a:t>sınav sistemi konusunda </a:t>
            </a:r>
            <a:r>
              <a:rPr lang="tr-TR" altLang="ko-KR" sz="1800" dirty="0" err="1">
                <a:latin typeface="Bahnschrift Light Condensed" pitchFamily="34" charset="0"/>
              </a:rPr>
              <a:t>Zoom</a:t>
            </a:r>
            <a:r>
              <a:rPr lang="tr-TR" altLang="ko-KR" sz="1800" dirty="0">
                <a:latin typeface="Bahnschrift Light Condensed" pitchFamily="34" charset="0"/>
              </a:rPr>
              <a:t> uygulaması üzerinden okul rehberlik öğretmenleri tarafından bilgilendirme sunumlarının yapılması</a:t>
            </a:r>
          </a:p>
          <a:p>
            <a:r>
              <a:rPr lang="tr-TR" altLang="ko-KR" sz="1800" dirty="0" smtClean="0">
                <a:latin typeface="Bahnschrift Light Condensed" pitchFamily="34" charset="0"/>
              </a:rPr>
              <a:t>   Ortaöğretim </a:t>
            </a:r>
            <a:r>
              <a:rPr lang="tr-TR" altLang="ko-KR" sz="1800" dirty="0">
                <a:latin typeface="Bahnschrift Light Condensed" pitchFamily="34" charset="0"/>
              </a:rPr>
              <a:t>başarı puanı hakkında öğretmen öğrenci ve velilere bilgilendirme çalışmalarının yapılması</a:t>
            </a:r>
          </a:p>
          <a:p>
            <a:r>
              <a:rPr lang="tr-TR" altLang="ko-KR" sz="1800" dirty="0" smtClean="0">
                <a:latin typeface="Bahnschrift Light Condensed" pitchFamily="34" charset="0"/>
              </a:rPr>
              <a:t>   Üniversite </a:t>
            </a:r>
            <a:r>
              <a:rPr lang="tr-TR" altLang="ko-KR" sz="1800" dirty="0">
                <a:latin typeface="Bahnschrift Light Condensed" pitchFamily="34" charset="0"/>
              </a:rPr>
              <a:t>tanıtımları hakkında bilgiler verilmesi</a:t>
            </a:r>
          </a:p>
          <a:p>
            <a:r>
              <a:rPr lang="tr-TR" altLang="ko-KR" sz="1800" dirty="0" smtClean="0">
                <a:latin typeface="Bahnschrift Light Condensed" pitchFamily="34" charset="0"/>
              </a:rPr>
              <a:t>   12</a:t>
            </a:r>
            <a:r>
              <a:rPr lang="tr-TR" altLang="ko-KR" sz="1800" dirty="0">
                <a:latin typeface="Bahnschrift Light Condensed" pitchFamily="34" charset="0"/>
              </a:rPr>
              <a:t>. Sınıflar için Sınav Stratejileri ve Sınavda Başarılı Olma Yöntemleri, Sınav Kaygısı, Zaman Yönetimi ve Motivasyon konularında rehberlik çalışmalarının yapılması</a:t>
            </a:r>
          </a:p>
          <a:p>
            <a:r>
              <a:rPr lang="tr-TR" altLang="ko-KR" sz="1800" dirty="0" smtClean="0">
                <a:latin typeface="Bahnschrift Light Condensed" pitchFamily="34" charset="0"/>
              </a:rPr>
              <a:t>   Öğrencisi </a:t>
            </a:r>
            <a:r>
              <a:rPr lang="tr-TR" altLang="ko-KR" sz="1800" dirty="0">
                <a:latin typeface="Bahnschrift Light Condensed" pitchFamily="34" charset="0"/>
              </a:rPr>
              <a:t>sınava hazırlanan 12. sınıf velileri ile sınava hazırlık süreci konusunda çalışmaların yürütülmesi</a:t>
            </a:r>
          </a:p>
          <a:p>
            <a:r>
              <a:rPr lang="tr-TR" altLang="ko-KR" sz="1800" dirty="0" smtClean="0">
                <a:latin typeface="Bahnschrift Light Condensed" pitchFamily="34" charset="0"/>
              </a:rPr>
              <a:t>   Mesleki </a:t>
            </a:r>
            <a:r>
              <a:rPr lang="tr-TR" altLang="ko-KR" sz="1800" dirty="0">
                <a:latin typeface="Bahnschrift Light Condensed" pitchFamily="34" charset="0"/>
              </a:rPr>
              <a:t>rehberlik çalışmalarının yürütülmesi, kararlaştırıldı.</a:t>
            </a:r>
          </a:p>
          <a:p>
            <a:endParaRPr lang="tr-TR" altLang="ko-KR" sz="1800" dirty="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4143798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a:latin typeface="Bahnschrift Light Condensed" pitchFamily="34" charset="0"/>
              </a:rPr>
              <a:t>DESTEKLEME VE YETİŞTİRME KURSLARI (DYK) PLANLAMALARI</a:t>
            </a:r>
          </a:p>
        </p:txBody>
      </p:sp>
      <p:sp>
        <p:nvSpPr>
          <p:cNvPr id="5" name="Content Placeholder 4"/>
          <p:cNvSpPr>
            <a:spLocks noGrp="1"/>
          </p:cNvSpPr>
          <p:nvPr>
            <p:ph idx="10"/>
          </p:nvPr>
        </p:nvSpPr>
        <p:spPr>
          <a:xfrm>
            <a:off x="405880" y="1520229"/>
            <a:ext cx="8496944" cy="2995737"/>
          </a:xfrm>
        </p:spPr>
        <p:txBody>
          <a:bodyPr/>
          <a:lstStyle/>
          <a:p>
            <a:r>
              <a:rPr lang="tr-TR" altLang="ko-KR" sz="1800" b="1" dirty="0">
                <a:latin typeface="Bahnschrift Light Condensed" pitchFamily="34" charset="0"/>
              </a:rPr>
              <a:t>DYK verimliliğini artırmaya yönelik ortak yürütülecek çalışmalar ve </a:t>
            </a:r>
            <a:r>
              <a:rPr lang="tr-TR" altLang="ko-KR" sz="1800" b="1" dirty="0" smtClean="0">
                <a:latin typeface="Bahnschrift Light Condensed" pitchFamily="34" charset="0"/>
              </a:rPr>
              <a:t>hedefler</a:t>
            </a:r>
          </a:p>
          <a:p>
            <a:r>
              <a:rPr lang="tr-TR" altLang="ko-KR" sz="1800" dirty="0">
                <a:latin typeface="Bahnschrift Light Condensed" pitchFamily="34" charset="0"/>
              </a:rPr>
              <a:t> </a:t>
            </a:r>
            <a:r>
              <a:rPr lang="tr-TR" altLang="ko-KR" sz="1800" dirty="0" smtClean="0">
                <a:latin typeface="Bahnschrift Light Condensed" pitchFamily="34" charset="0"/>
              </a:rPr>
              <a:t>  DYK </a:t>
            </a:r>
            <a:r>
              <a:rPr lang="tr-TR" altLang="ko-KR" sz="1800" dirty="0">
                <a:latin typeface="Bahnschrift Light Condensed" pitchFamily="34" charset="0"/>
              </a:rPr>
              <a:t>sistemi hakkında velilerin bilgilendirilmesi, öğrencilerin eksik kazanımlarının telafisi ve YKS hazırlık süreci açısından çok önemli bir fırsat olduğunun öğrencilere anlatılması, katılım seviyesinin %80-90 seviyelerine çıkarılması, </a:t>
            </a:r>
            <a:r>
              <a:rPr lang="tr-TR" altLang="ko-KR" sz="1800" dirty="0" err="1">
                <a:latin typeface="Bahnschrift Light Condensed" pitchFamily="34" charset="0"/>
              </a:rPr>
              <a:t>DYK’lerle</a:t>
            </a:r>
            <a:r>
              <a:rPr lang="tr-TR" altLang="ko-KR" sz="1800" dirty="0">
                <a:latin typeface="Bahnschrift Light Condensed" pitchFamily="34" charset="0"/>
              </a:rPr>
              <a:t> ilgili periyodik denemeler DYK yönergesinde belirtilen aylık periyotlar şeklinde yapılarak, değerlendirilerek sonuçların öğrenci ve velilere bildirilmesi</a:t>
            </a:r>
            <a:r>
              <a:rPr lang="tr-TR" altLang="ko-KR" sz="1800" dirty="0" smtClean="0">
                <a:latin typeface="Bahnschrift Light Condensed" pitchFamily="34" charset="0"/>
              </a:rPr>
              <a:t>.</a:t>
            </a:r>
          </a:p>
          <a:p>
            <a:r>
              <a:rPr lang="tr-TR" altLang="ko-KR" sz="1800" dirty="0" smtClean="0">
                <a:latin typeface="Bahnschrift Light Condensed" pitchFamily="34" charset="0"/>
              </a:rPr>
              <a:t>   DYK </a:t>
            </a:r>
            <a:r>
              <a:rPr lang="tr-TR" altLang="ko-KR" sz="1800" dirty="0">
                <a:latin typeface="Bahnschrift Light Condensed" pitchFamily="34" charset="0"/>
              </a:rPr>
              <a:t>planlarının esnek olması, öğrencilerin katılımlarını artırmak amacı ile </a:t>
            </a:r>
            <a:r>
              <a:rPr lang="tr-TR" altLang="ko-KR" sz="1800" dirty="0" err="1">
                <a:latin typeface="Bahnschrift Light Condensed" pitchFamily="34" charset="0"/>
              </a:rPr>
              <a:t>DYK’lerin</a:t>
            </a:r>
            <a:r>
              <a:rPr lang="tr-TR" altLang="ko-KR" sz="1800" dirty="0">
                <a:latin typeface="Bahnschrift Light Condensed" pitchFamily="34" charset="0"/>
              </a:rPr>
              <a:t> ilgi çekici hale getirilmesi.</a:t>
            </a:r>
          </a:p>
          <a:p>
            <a:r>
              <a:rPr lang="tr-TR" altLang="ko-KR" sz="1800" dirty="0" smtClean="0">
                <a:latin typeface="Bahnschrift Light Condensed" pitchFamily="34" charset="0"/>
              </a:rPr>
              <a:t>   DYK </a:t>
            </a:r>
            <a:r>
              <a:rPr lang="tr-TR" altLang="ko-KR" sz="1800" dirty="0">
                <a:latin typeface="Bahnschrift Light Condensed" pitchFamily="34" charset="0"/>
              </a:rPr>
              <a:t>yaz kurslarının 11. sınıflara da açılmasının faydalı olacağı değerlendirilmektedir. Yine yaz okulu kapsamında resim, müzik ve beden eğitimi derslerine ilişkin kursların da açılmasının faydalı olacağı düşünülmektedir.</a:t>
            </a:r>
          </a:p>
          <a:p>
            <a:endParaRPr lang="tr-TR" altLang="ko-KR" sz="1800" b="1" dirty="0">
              <a:latin typeface="Bahnschrift Light Condensed" pitchFamily="34" charset="0"/>
            </a:endParaRPr>
          </a:p>
          <a:p>
            <a:endParaRPr lang="tr-TR" altLang="ko-KR" sz="1800" dirty="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3069099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a:latin typeface="Bahnschrift Light Condensed" pitchFamily="34" charset="0"/>
              </a:rPr>
              <a:t>DESTEKLEME VE YETİŞTİRME KURSLARI (DYK) PLANLAMALARI</a:t>
            </a:r>
          </a:p>
        </p:txBody>
      </p:sp>
      <p:sp>
        <p:nvSpPr>
          <p:cNvPr id="5" name="Content Placeholder 4"/>
          <p:cNvSpPr>
            <a:spLocks noGrp="1"/>
          </p:cNvSpPr>
          <p:nvPr>
            <p:ph idx="10"/>
          </p:nvPr>
        </p:nvSpPr>
        <p:spPr>
          <a:xfrm>
            <a:off x="405880" y="1520229"/>
            <a:ext cx="8496944" cy="2995737"/>
          </a:xfrm>
        </p:spPr>
        <p:txBody>
          <a:bodyPr/>
          <a:lstStyle/>
          <a:p>
            <a:r>
              <a:rPr lang="tr-TR" altLang="ko-KR" sz="1800" b="1" dirty="0">
                <a:latin typeface="Bahnschrift Light Condensed" pitchFamily="34" charset="0"/>
              </a:rPr>
              <a:t>DYK verimliliğini artırmaya yönelik ortak yürütülecek çalışmalar ve </a:t>
            </a:r>
            <a:r>
              <a:rPr lang="tr-TR" altLang="ko-KR" sz="1800" b="1" dirty="0" smtClean="0">
                <a:latin typeface="Bahnschrift Light Condensed" pitchFamily="34" charset="0"/>
              </a:rPr>
              <a:t>hedefler</a:t>
            </a:r>
          </a:p>
          <a:p>
            <a:r>
              <a:rPr lang="tr-TR" altLang="ko-KR" sz="1800" dirty="0">
                <a:latin typeface="Bahnschrift Light Condensed" pitchFamily="34" charset="0"/>
              </a:rPr>
              <a:t>   DYK yaz dönemi ve yaz okulu çalışmaları okul ortağı olduğumuz </a:t>
            </a:r>
            <a:r>
              <a:rPr lang="tr-TR" altLang="ko-KR" sz="1800" dirty="0" err="1">
                <a:latin typeface="Bahnschrift Light Condensed" pitchFamily="34" charset="0"/>
              </a:rPr>
              <a:t>Bağyurdu</a:t>
            </a:r>
            <a:r>
              <a:rPr lang="tr-TR" altLang="ko-KR" sz="1800" dirty="0">
                <a:latin typeface="Bahnschrift Light Condensed" pitchFamily="34" charset="0"/>
              </a:rPr>
              <a:t> Anadolu Lisesinde açılmadığı bu nedenle Selçuk Anadolu Lisesinde planlama yapmamız gerektiği görülmüştür. </a:t>
            </a:r>
          </a:p>
          <a:p>
            <a:endParaRPr lang="tr-TR" altLang="ko-KR" sz="1800" dirty="0">
              <a:latin typeface="Bahnschrift Light Condensed" pitchFamily="34" charset="0"/>
            </a:endParaRPr>
          </a:p>
          <a:p>
            <a:r>
              <a:rPr lang="tr-TR" altLang="ko-KR" sz="1800" dirty="0" smtClean="0">
                <a:latin typeface="Bahnschrift Light Condensed" pitchFamily="34" charset="0"/>
              </a:rPr>
              <a:t>   DYK </a:t>
            </a:r>
            <a:r>
              <a:rPr lang="tr-TR" altLang="ko-KR" sz="1800" dirty="0">
                <a:latin typeface="Bahnschrift Light Condensed" pitchFamily="34" charset="0"/>
              </a:rPr>
              <a:t>Yönetmeliği gereğince her ay yapılması gereken deneme sınavlarının velilere veli gruplarından duyurulmasına yönelik veli grupları oluşturulacaktır. Öğrencilere ilgili öğretmenler tarafından bilgi verilecek öğrencilerin eksik kazanımları öğrencilere tekrardan anlatılarak bilgi eksiklikleri giderilecektir.</a:t>
            </a:r>
          </a:p>
          <a:p>
            <a:endParaRPr lang="tr-TR" altLang="ko-KR" sz="1800" b="1" dirty="0">
              <a:latin typeface="Bahnschrift Light Condensed" pitchFamily="34" charset="0"/>
            </a:endParaRPr>
          </a:p>
          <a:p>
            <a:endParaRPr lang="tr-TR" altLang="ko-KR" sz="1800" dirty="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1091757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a:latin typeface="Bahnschrift Light Condensed" pitchFamily="34" charset="0"/>
              </a:rPr>
              <a:t>PROJE ÇALIŞMALARI PLANLAMALARIMIZ</a:t>
            </a:r>
          </a:p>
        </p:txBody>
      </p:sp>
      <p:sp>
        <p:nvSpPr>
          <p:cNvPr id="5" name="Content Placeholder 4"/>
          <p:cNvSpPr>
            <a:spLocks noGrp="1"/>
          </p:cNvSpPr>
          <p:nvPr>
            <p:ph idx="10"/>
          </p:nvPr>
        </p:nvSpPr>
        <p:spPr>
          <a:xfrm>
            <a:off x="405880" y="1520229"/>
            <a:ext cx="8496944" cy="2995737"/>
          </a:xfrm>
        </p:spPr>
        <p:txBody>
          <a:bodyPr/>
          <a:lstStyle/>
          <a:p>
            <a:r>
              <a:rPr lang="tr-TR" altLang="ko-KR" sz="1800" dirty="0" smtClean="0">
                <a:latin typeface="Bahnschrift Light Condensed" pitchFamily="34" charset="0"/>
              </a:rPr>
              <a:t>   Ortak </a:t>
            </a:r>
            <a:r>
              <a:rPr lang="tr-TR" altLang="ko-KR" sz="1800" dirty="0">
                <a:latin typeface="Bahnschrift Light Condensed" pitchFamily="34" charset="0"/>
              </a:rPr>
              <a:t>gerçekleştirmeyi planladığımız ulusal proje, bu yıl için TÜBİTAK proje yarışmaları olarak belirlenmiştir.</a:t>
            </a:r>
          </a:p>
          <a:p>
            <a:r>
              <a:rPr lang="tr-TR" altLang="ko-KR" sz="1800" dirty="0" smtClean="0">
                <a:latin typeface="Bahnschrift Light Condensed" pitchFamily="34" charset="0"/>
              </a:rPr>
              <a:t>   Ortak </a:t>
            </a:r>
            <a:r>
              <a:rPr lang="tr-TR" altLang="ko-KR" sz="1800" dirty="0">
                <a:latin typeface="Bahnschrift Light Condensed" pitchFamily="34" charset="0"/>
              </a:rPr>
              <a:t>gerçekleştirmeyi planladığımız toplum hizmeti ve sosyal sorumluluk projelerimiz: Ağaçlandırma Projeleri, Sıfır Atık Projesi ve Enerji Tasarrufu Projesi olarak belirlenmiştir</a:t>
            </a:r>
            <a:r>
              <a:rPr lang="tr-TR" altLang="ko-KR" sz="1800" dirty="0" smtClean="0">
                <a:latin typeface="Bahnschrift Light Condensed" pitchFamily="34" charset="0"/>
              </a:rPr>
              <a:t>.</a:t>
            </a:r>
          </a:p>
          <a:p>
            <a:endParaRPr lang="tr-TR" altLang="ko-KR" sz="1800" dirty="0">
              <a:latin typeface="Bahnschrift Light Condensed" pitchFamily="34" charset="0"/>
            </a:endParaRPr>
          </a:p>
          <a:p>
            <a:r>
              <a:rPr lang="tr-TR" altLang="ko-KR" sz="1800" b="1" dirty="0" smtClean="0">
                <a:latin typeface="Bahnschrift Light Condensed" pitchFamily="34" charset="0"/>
              </a:rPr>
              <a:t>İş birliği </a:t>
            </a:r>
            <a:r>
              <a:rPr lang="tr-TR" altLang="ko-KR" sz="1800" b="1" dirty="0">
                <a:latin typeface="Bahnschrift Light Condensed" pitchFamily="34" charset="0"/>
              </a:rPr>
              <a:t>Hedeflediğimiz Kurum ve Kuruluşlar</a:t>
            </a:r>
          </a:p>
          <a:p>
            <a:r>
              <a:rPr lang="tr-TR" altLang="ko-KR" sz="1800" dirty="0" smtClean="0">
                <a:latin typeface="Bahnschrift Light Condensed" pitchFamily="34" charset="0"/>
              </a:rPr>
              <a:t>   Gençlik </a:t>
            </a:r>
            <a:r>
              <a:rPr lang="tr-TR" altLang="ko-KR" sz="1800" dirty="0">
                <a:latin typeface="Bahnschrift Light Condensed" pitchFamily="34" charset="0"/>
              </a:rPr>
              <a:t>Merkezleri</a:t>
            </a:r>
          </a:p>
          <a:p>
            <a:r>
              <a:rPr lang="tr-TR" altLang="ko-KR" sz="1800" dirty="0" smtClean="0">
                <a:latin typeface="Bahnschrift Light Condensed" pitchFamily="34" charset="0"/>
              </a:rPr>
              <a:t>   Sivas </a:t>
            </a:r>
            <a:r>
              <a:rPr lang="tr-TR" altLang="ko-KR" sz="1800" dirty="0">
                <a:latin typeface="Bahnschrift Light Condensed" pitchFamily="34" charset="0"/>
              </a:rPr>
              <a:t>Bilim ve Teknoloji Üniversitesi</a:t>
            </a:r>
          </a:p>
          <a:p>
            <a:r>
              <a:rPr lang="tr-TR" altLang="ko-KR" sz="1800" dirty="0" smtClean="0">
                <a:latin typeface="Bahnschrift Light Condensed" pitchFamily="34" charset="0"/>
              </a:rPr>
              <a:t>   Sivas </a:t>
            </a:r>
            <a:r>
              <a:rPr lang="tr-TR" altLang="ko-KR" sz="1800" dirty="0">
                <a:latin typeface="Bahnschrift Light Condensed" pitchFamily="34" charset="0"/>
              </a:rPr>
              <a:t>Cumhuriyet Üniversitesi</a:t>
            </a:r>
          </a:p>
          <a:p>
            <a:endParaRPr lang="tr-TR" altLang="ko-KR" sz="1800" b="1" dirty="0">
              <a:latin typeface="Bahnschrift Light Condensed" pitchFamily="34" charset="0"/>
            </a:endParaRPr>
          </a:p>
          <a:p>
            <a:endParaRPr lang="tr-TR" altLang="ko-KR" sz="1800" dirty="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114708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67544" y="3651870"/>
            <a:ext cx="4679504" cy="884466"/>
          </a:xfrm>
        </p:spPr>
        <p:txBody>
          <a:bodyPr/>
          <a:lstStyle/>
          <a:p>
            <a:pPr algn="r"/>
            <a:r>
              <a:rPr lang="en-US" altLang="ko-KR" sz="2800" dirty="0" smtClean="0">
                <a:latin typeface="Bahnschrift Light Condensed" pitchFamily="34" charset="0"/>
                <a:ea typeface="맑은 고딕" pitchFamily="50" charset="-127"/>
              </a:rPr>
              <a:t>BAĞYURDU </a:t>
            </a:r>
            <a:r>
              <a:rPr lang="tr-TR" altLang="ko-KR" sz="2800" dirty="0" smtClean="0">
                <a:latin typeface="Bahnschrift Light Condensed" pitchFamily="34" charset="0"/>
                <a:ea typeface="맑은 고딕" pitchFamily="50" charset="-127"/>
              </a:rPr>
              <a:t/>
            </a:r>
            <a:br>
              <a:rPr lang="tr-TR" altLang="ko-KR" sz="2800" dirty="0" smtClean="0">
                <a:latin typeface="Bahnschrift Light Condensed" pitchFamily="34" charset="0"/>
                <a:ea typeface="맑은 고딕" pitchFamily="50" charset="-127"/>
              </a:rPr>
            </a:br>
            <a:r>
              <a:rPr lang="en-US" altLang="ko-KR" sz="2800" dirty="0" smtClean="0">
                <a:latin typeface="Bahnschrift Light Condensed" pitchFamily="34" charset="0"/>
                <a:ea typeface="맑은 고딕" pitchFamily="50" charset="-127"/>
              </a:rPr>
              <a:t>ANADOLU LİSESİ</a:t>
            </a:r>
            <a:endParaRPr lang="en-US" altLang="ko-KR" sz="2800" dirty="0">
              <a:latin typeface="Bahnschrift Light Condensed" pitchFamily="34" charset="0"/>
              <a:ea typeface="맑은 고딕" pitchFamily="50" charset="-127"/>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450400"/>
            <a:ext cx="4788024" cy="2689621"/>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843" y="-20538"/>
            <a:ext cx="4787732" cy="2693099"/>
          </a:xfrm>
          <a:prstGeom prst="rect">
            <a:avLst/>
          </a:prstGeom>
        </p:spPr>
      </p:pic>
      <p:sp>
        <p:nvSpPr>
          <p:cNvPr id="11" name="Title 2"/>
          <p:cNvSpPr txBox="1">
            <a:spLocks/>
          </p:cNvSpPr>
          <p:nvPr/>
        </p:nvSpPr>
        <p:spPr>
          <a:xfrm>
            <a:off x="6324575" y="1255236"/>
            <a:ext cx="4679504" cy="884466"/>
          </a:xfrm>
          <a:prstGeom prst="rect">
            <a:avLst/>
          </a:prstGeom>
        </p:spPr>
        <p:txBody>
          <a:bodyPr anchor="ctr"/>
          <a:lstStyle>
            <a:lvl1pPr algn="l" defTabSz="914400" rtl="0" eaLnBrk="1" latinLnBrk="1" hangingPunct="1">
              <a:spcBef>
                <a:spcPct val="0"/>
              </a:spcBef>
              <a:buNone/>
              <a:defRPr sz="3600" b="1" kern="1200">
                <a:solidFill>
                  <a:schemeClr val="accent6">
                    <a:lumMod val="20000"/>
                    <a:lumOff val="80000"/>
                  </a:schemeClr>
                </a:solidFill>
                <a:latin typeface="Arial" pitchFamily="34" charset="0"/>
                <a:ea typeface="+mj-ea"/>
                <a:cs typeface="Arial" pitchFamily="34" charset="0"/>
              </a:defRPr>
            </a:lvl1pPr>
          </a:lstStyle>
          <a:p>
            <a:r>
              <a:rPr lang="tr-TR" altLang="ko-KR" sz="2800" dirty="0" smtClean="0">
                <a:latin typeface="Bahnschrift Light Condensed" pitchFamily="34" charset="0"/>
                <a:ea typeface="맑은 고딕" pitchFamily="50" charset="-127"/>
              </a:rPr>
              <a:t>SELÇUK </a:t>
            </a:r>
          </a:p>
          <a:p>
            <a:r>
              <a:rPr lang="en-US" altLang="ko-KR" sz="2800" dirty="0" smtClean="0">
                <a:latin typeface="Bahnschrift Light Condensed" pitchFamily="34" charset="0"/>
                <a:ea typeface="맑은 고딕" pitchFamily="50" charset="-127"/>
              </a:rPr>
              <a:t>ANADOLU LİSESİ</a:t>
            </a:r>
            <a:endParaRPr lang="en-US" altLang="ko-KR" sz="2800" dirty="0">
              <a:latin typeface="Bahnschrift Light Condensed" pitchFamily="34" charset="0"/>
              <a:ea typeface="맑은 고딕" pitchFamily="50" charset="-127"/>
            </a:endParaRPr>
          </a:p>
        </p:txBody>
      </p:sp>
      <p:cxnSp>
        <p:nvCxnSpPr>
          <p:cNvPr id="13" name="Dirsek Bağlayıcısı 12"/>
          <p:cNvCxnSpPr/>
          <p:nvPr/>
        </p:nvCxnSpPr>
        <p:spPr>
          <a:xfrm flipV="1">
            <a:off x="1536843" y="2355726"/>
            <a:ext cx="7607157" cy="2232248"/>
          </a:xfrm>
          <a:prstGeom prst="bentConnector3">
            <a:avLst>
              <a:gd name="adj1" fmla="val 35976"/>
            </a:avLst>
          </a:prstGeom>
          <a:ln w="180975" cmpd="sng">
            <a:gradFill>
              <a:gsLst>
                <a:gs pos="0">
                  <a:schemeClr val="accent6">
                    <a:lumMod val="50000"/>
                  </a:schemeClr>
                </a:gs>
                <a:gs pos="30000">
                  <a:srgbClr val="D49E6C"/>
                </a:gs>
                <a:gs pos="70000">
                  <a:schemeClr val="accent6">
                    <a:lumMod val="60000"/>
                    <a:lumOff val="40000"/>
                  </a:schemeClr>
                </a:gs>
                <a:gs pos="100000">
                  <a:schemeClr val="accent6">
                    <a:lumMod val="75000"/>
                  </a:schemeClr>
                </a:gs>
              </a:gsLst>
              <a:lin ang="5400000" scaled="0"/>
            </a:gradFill>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483518"/>
            <a:ext cx="1164443" cy="1164443"/>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2940074"/>
            <a:ext cx="1224136" cy="1224136"/>
          </a:xfrm>
          <a:prstGeom prst="rect">
            <a:avLst/>
          </a:prstGeom>
        </p:spPr>
      </p:pic>
    </p:spTree>
    <p:extLst>
      <p:ext uri="{BB962C8B-B14F-4D97-AF65-F5344CB8AC3E}">
        <p14:creationId xmlns:p14="http://schemas.microsoft.com/office/powerpoint/2010/main" val="4162156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a:latin typeface="Bahnschrift Light Condensed" pitchFamily="34" charset="0"/>
              </a:rPr>
              <a:t>SOSYAL ETKİNLİK KULÜP ÇALIŞMALARI PLANLAMALARIMIZ</a:t>
            </a:r>
          </a:p>
        </p:txBody>
      </p:sp>
      <p:sp>
        <p:nvSpPr>
          <p:cNvPr id="5" name="Content Placeholder 4"/>
          <p:cNvSpPr>
            <a:spLocks noGrp="1"/>
          </p:cNvSpPr>
          <p:nvPr>
            <p:ph idx="10"/>
          </p:nvPr>
        </p:nvSpPr>
        <p:spPr>
          <a:xfrm>
            <a:off x="405880" y="1520229"/>
            <a:ext cx="8496944" cy="2995737"/>
          </a:xfrm>
        </p:spPr>
        <p:txBody>
          <a:bodyPr/>
          <a:lstStyle/>
          <a:p>
            <a:r>
              <a:rPr lang="tr-TR" altLang="ko-KR" sz="1800" dirty="0" smtClean="0">
                <a:latin typeface="Bahnschrift Light Condensed" pitchFamily="34" charset="0"/>
              </a:rPr>
              <a:t>   Matematik </a:t>
            </a:r>
            <a:r>
              <a:rPr lang="tr-TR" altLang="ko-KR" sz="1800" dirty="0">
                <a:latin typeface="Bahnschrift Light Condensed" pitchFamily="34" charset="0"/>
              </a:rPr>
              <a:t>Seferberliği kapsamında oyunlar, yarışmalar, ‘’Pi Günü’’ ile ilgili konferans</a:t>
            </a:r>
          </a:p>
          <a:p>
            <a:r>
              <a:rPr lang="tr-TR" altLang="ko-KR" sz="1800" dirty="0">
                <a:latin typeface="Bahnschrift Light Condensed" pitchFamily="34" charset="0"/>
              </a:rPr>
              <a:t>Kültür Edebiyat Kulübü’nün çalışmaları kapsamında her iki okulun da çevrim içi katılacağı münazaralar, şiir dinletileri ve kitap okuma etkinlikleri</a:t>
            </a:r>
          </a:p>
          <a:p>
            <a:r>
              <a:rPr lang="tr-TR" altLang="ko-KR" sz="1800" dirty="0" smtClean="0">
                <a:latin typeface="Bahnschrift Light Condensed" pitchFamily="34" charset="0"/>
              </a:rPr>
              <a:t>   Müzik </a:t>
            </a:r>
            <a:r>
              <a:rPr lang="tr-TR" altLang="ko-KR" sz="1800" dirty="0">
                <a:latin typeface="Bahnschrift Light Condensed" pitchFamily="34" charset="0"/>
              </a:rPr>
              <a:t>Kulübü çalışmaları kapsamında her iki okul korosunun karşılıklı çevrim içi müzik ve koro dinletileri</a:t>
            </a:r>
          </a:p>
          <a:p>
            <a:r>
              <a:rPr lang="tr-TR" altLang="ko-KR" sz="1800" dirty="0" smtClean="0">
                <a:latin typeface="Bahnschrift Light Condensed" pitchFamily="34" charset="0"/>
              </a:rPr>
              <a:t>   Görsel </a:t>
            </a:r>
            <a:r>
              <a:rPr lang="tr-TR" altLang="ko-KR" sz="1800" dirty="0">
                <a:latin typeface="Bahnschrift Light Condensed" pitchFamily="34" charset="0"/>
              </a:rPr>
              <a:t>Sanatlar Kulübü’nün https://artsteps.com web sayfası üzerinden 10 Kasım Atatürk Haftası kapsamında sanal sergi düzenlemesi ve öğrencilerin sanat alanında aktif etkileşimlerinin sağlanması</a:t>
            </a:r>
            <a:r>
              <a:rPr lang="tr-TR" altLang="ko-KR" sz="1800" dirty="0" smtClean="0">
                <a:latin typeface="Bahnschrift Light Condensed" pitchFamily="34" charset="0"/>
              </a:rPr>
              <a:t>.</a:t>
            </a:r>
          </a:p>
          <a:p>
            <a:endParaRPr lang="tr-TR" altLang="ko-KR" sz="1800" dirty="0">
              <a:latin typeface="Bahnschrift Light Condensed" pitchFamily="34" charset="0"/>
            </a:endParaRPr>
          </a:p>
          <a:p>
            <a:r>
              <a:rPr lang="tr-TR" altLang="ko-KR" sz="1800" b="1" dirty="0">
                <a:latin typeface="Bahnschrift Light Condensed" pitchFamily="34" charset="0"/>
              </a:rPr>
              <a:t>Ortak Yayın Çalışmalarımız</a:t>
            </a:r>
          </a:p>
          <a:p>
            <a:r>
              <a:rPr lang="tr-TR" altLang="ko-KR" sz="1800" dirty="0" smtClean="0">
                <a:latin typeface="Bahnschrift Light Condensed" pitchFamily="34" charset="0"/>
              </a:rPr>
              <a:t>   Ortak </a:t>
            </a:r>
            <a:r>
              <a:rPr lang="tr-TR" altLang="ko-KR" sz="1800" dirty="0">
                <a:latin typeface="Bahnschrift Light Condensed" pitchFamily="34" charset="0"/>
              </a:rPr>
              <a:t>elektronik dergi (e-dergi) çıkarılması planlanmıştır</a:t>
            </a:r>
          </a:p>
          <a:p>
            <a:endParaRPr lang="tr-TR" altLang="ko-KR" sz="1800" b="1" dirty="0">
              <a:latin typeface="Bahnschrift Light Condensed" pitchFamily="34" charset="0"/>
            </a:endParaRPr>
          </a:p>
          <a:p>
            <a:endParaRPr lang="tr-TR" altLang="ko-KR" sz="1800" dirty="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2423054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smtClean="0">
                <a:latin typeface="Bahnschrift Light Condensed" pitchFamily="34" charset="0"/>
              </a:rPr>
              <a:t>BİLİMSEL,TEKNOLOJİK, SOSYAL VE SANATSAL ANLAMDA İKİ OKUL ARASINDA</a:t>
            </a:r>
          </a:p>
          <a:p>
            <a:r>
              <a:rPr lang="tr-TR" altLang="ko-KR" dirty="0" smtClean="0">
                <a:latin typeface="Bahnschrift Light Condensed" pitchFamily="34" charset="0"/>
              </a:rPr>
              <a:t>GERÇEKLEŞTİRİLECEK YARIŞMALAR</a:t>
            </a:r>
            <a:endParaRPr lang="tr-TR" altLang="ko-KR" dirty="0">
              <a:latin typeface="Bahnschrift Light Condensed" pitchFamily="34" charset="0"/>
            </a:endParaRPr>
          </a:p>
        </p:txBody>
      </p:sp>
      <p:sp>
        <p:nvSpPr>
          <p:cNvPr id="5" name="Content Placeholder 4"/>
          <p:cNvSpPr>
            <a:spLocks noGrp="1"/>
          </p:cNvSpPr>
          <p:nvPr>
            <p:ph idx="10"/>
          </p:nvPr>
        </p:nvSpPr>
        <p:spPr>
          <a:xfrm>
            <a:off x="405880" y="1592237"/>
            <a:ext cx="8496944" cy="2995737"/>
          </a:xfrm>
        </p:spPr>
        <p:txBody>
          <a:bodyPr/>
          <a:lstStyle/>
          <a:p>
            <a:r>
              <a:rPr lang="tr-TR" altLang="ko-KR" sz="1800" dirty="0">
                <a:latin typeface="Bahnschrift Light Condensed" pitchFamily="34" charset="0"/>
              </a:rPr>
              <a:t>24 Kasım Öğretmenler Günü ile ilgili ‘’Deneme Yazma’’ yarışması</a:t>
            </a:r>
          </a:p>
          <a:p>
            <a:r>
              <a:rPr lang="tr-TR" altLang="ko-KR" sz="1800" dirty="0">
                <a:latin typeface="Bahnschrift Light Condensed" pitchFamily="34" charset="0"/>
              </a:rPr>
              <a:t>12 Mart İstiklal Marşı’nın Kabulü haftası kapsamında ‘’İstiklal Marşı’nı Güzel Okuma Yarışması’’</a:t>
            </a:r>
          </a:p>
          <a:p>
            <a:r>
              <a:rPr lang="tr-TR" altLang="ko-KR" sz="1800" dirty="0">
                <a:latin typeface="Bahnschrift Light Condensed" pitchFamily="34" charset="0"/>
              </a:rPr>
              <a:t>Şiir Yazma Yarışması</a:t>
            </a:r>
          </a:p>
          <a:p>
            <a:r>
              <a:rPr lang="tr-TR" altLang="ko-KR" sz="1800" dirty="0">
                <a:latin typeface="Bahnschrift Light Condensed" pitchFamily="34" charset="0"/>
              </a:rPr>
              <a:t>Çevrim İçi Ortamda Potaya Basket Atma Yarışması</a:t>
            </a:r>
          </a:p>
          <a:p>
            <a:r>
              <a:rPr lang="tr-TR" altLang="ko-KR" sz="1800" dirty="0">
                <a:latin typeface="Bahnschrift Light Condensed" pitchFamily="34" charset="0"/>
              </a:rPr>
              <a:t>Karakalem Resim Yapma Yarışması</a:t>
            </a:r>
          </a:p>
          <a:p>
            <a:r>
              <a:rPr lang="tr-TR" altLang="ko-KR" sz="1800" dirty="0">
                <a:latin typeface="Bahnschrift Light Condensed" pitchFamily="34" charset="0"/>
              </a:rPr>
              <a:t>Ses Yarışması, Enstrüman Çalma Yarışması</a:t>
            </a:r>
          </a:p>
          <a:p>
            <a:r>
              <a:rPr lang="tr-TR" altLang="ko-KR" sz="1800" dirty="0">
                <a:latin typeface="Bahnschrift Light Condensed" pitchFamily="34" charset="0"/>
              </a:rPr>
              <a:t>Matematik Oyunları Yarışması</a:t>
            </a: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1820712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smtClean="0">
                <a:latin typeface="Bahnschrift Light Condensed" pitchFamily="34" charset="0"/>
              </a:rPr>
              <a:t>AKRAN ÖĞRENMESİ VE AKADEMİK BAŞARIYI ARTIRMAYA YÖNELİK YAZ-KIŞ KAMPI PLANLAMALARIMIZ</a:t>
            </a:r>
            <a:endParaRPr lang="tr-TR" altLang="ko-KR" dirty="0">
              <a:latin typeface="Bahnschrift Light Condensed" pitchFamily="34" charset="0"/>
            </a:endParaRPr>
          </a:p>
        </p:txBody>
      </p:sp>
      <p:sp>
        <p:nvSpPr>
          <p:cNvPr id="5" name="Content Placeholder 4"/>
          <p:cNvSpPr>
            <a:spLocks noGrp="1"/>
          </p:cNvSpPr>
          <p:nvPr>
            <p:ph idx="10"/>
          </p:nvPr>
        </p:nvSpPr>
        <p:spPr>
          <a:xfrm>
            <a:off x="405880" y="1592237"/>
            <a:ext cx="8496944" cy="2995737"/>
          </a:xfrm>
        </p:spPr>
        <p:txBody>
          <a:bodyPr/>
          <a:lstStyle/>
          <a:p>
            <a:r>
              <a:rPr lang="tr-TR" altLang="ko-KR" sz="1800" dirty="0" smtClean="0">
                <a:latin typeface="Bahnschrift Light Condensed" pitchFamily="34" charset="0"/>
              </a:rPr>
              <a:t>   Okul </a:t>
            </a:r>
            <a:r>
              <a:rPr lang="tr-TR" altLang="ko-KR" sz="1800" dirty="0">
                <a:latin typeface="Bahnschrift Light Condensed" pitchFamily="34" charset="0"/>
              </a:rPr>
              <a:t>pansiyonumuz deprem güçlendirmesi programına alındığından bu yıl için yaz veya kış kampı düşünülememektedir. Okul pansiyonumuzun faaliyete geçeceği önümüzdeki yıllarda yaz ve kış kamp programı düşünülecektir. </a:t>
            </a: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39131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a:latin typeface="Bahnschrift Light Condensed" pitchFamily="34" charset="0"/>
              </a:rPr>
              <a:t>OKUL ÇEVRE İŞBİRLİĞİNİ SAĞLAMAYA YÖNELİK PLANLAMA ÇALIŞMALARIMIZ</a:t>
            </a:r>
          </a:p>
        </p:txBody>
      </p:sp>
      <p:sp>
        <p:nvSpPr>
          <p:cNvPr id="5" name="Content Placeholder 4"/>
          <p:cNvSpPr>
            <a:spLocks noGrp="1"/>
          </p:cNvSpPr>
          <p:nvPr>
            <p:ph idx="10"/>
          </p:nvPr>
        </p:nvSpPr>
        <p:spPr>
          <a:xfrm>
            <a:off x="405880" y="1592237"/>
            <a:ext cx="8496944" cy="2995737"/>
          </a:xfrm>
        </p:spPr>
        <p:txBody>
          <a:bodyPr/>
          <a:lstStyle/>
          <a:p>
            <a:r>
              <a:rPr lang="tr-TR" altLang="ko-KR" sz="1800" dirty="0" smtClean="0">
                <a:latin typeface="Bahnschrift Light Condensed" pitchFamily="34" charset="0"/>
              </a:rPr>
              <a:t>   Okulların </a:t>
            </a:r>
            <a:r>
              <a:rPr lang="tr-TR" altLang="ko-KR" sz="1800" dirty="0">
                <a:latin typeface="Bahnschrift Light Condensed" pitchFamily="34" charset="0"/>
              </a:rPr>
              <a:t>çevrelerinde var olan sivil toplum kuruluşları ile eğitim öğretim alanlarında iş birliği yapılması</a:t>
            </a:r>
            <a:r>
              <a:rPr lang="tr-TR" altLang="ko-KR" sz="1800" dirty="0" smtClean="0">
                <a:latin typeface="Bahnschrift Light Condensed" pitchFamily="34" charset="0"/>
              </a:rPr>
              <a:t>,</a:t>
            </a:r>
          </a:p>
          <a:p>
            <a:endParaRPr lang="tr-TR" altLang="ko-KR" sz="1800" dirty="0">
              <a:latin typeface="Bahnschrift Light Condensed" pitchFamily="34" charset="0"/>
            </a:endParaRPr>
          </a:p>
          <a:p>
            <a:r>
              <a:rPr lang="tr-TR" altLang="ko-KR" sz="1800" dirty="0" smtClean="0">
                <a:latin typeface="Bahnschrift Light Condensed" pitchFamily="34" charset="0"/>
              </a:rPr>
              <a:t>   Gençlik </a:t>
            </a:r>
            <a:r>
              <a:rPr lang="tr-TR" altLang="ko-KR" sz="1800" dirty="0">
                <a:latin typeface="Bahnschrift Light Condensed" pitchFamily="34" charset="0"/>
              </a:rPr>
              <a:t>ve Spor Bakanlığına bağlı gençlik merkezleri ile iş birliği sağlanması</a:t>
            </a:r>
            <a:r>
              <a:rPr lang="tr-TR" altLang="ko-KR" sz="1800" dirty="0" smtClean="0">
                <a:latin typeface="Bahnschrift Light Condensed" pitchFamily="34" charset="0"/>
              </a:rPr>
              <a:t>.</a:t>
            </a:r>
          </a:p>
          <a:p>
            <a:endParaRPr lang="tr-TR" altLang="ko-KR" sz="1800" dirty="0">
              <a:latin typeface="Bahnschrift Light Condensed" pitchFamily="34" charset="0"/>
            </a:endParaRPr>
          </a:p>
          <a:p>
            <a:r>
              <a:rPr lang="tr-TR" altLang="ko-KR" sz="1800" dirty="0" smtClean="0">
                <a:latin typeface="Bahnschrift Light Condensed" pitchFamily="34" charset="0"/>
              </a:rPr>
              <a:t>   Yakın </a:t>
            </a:r>
            <a:r>
              <a:rPr lang="tr-TR" altLang="ko-KR" sz="1800" dirty="0">
                <a:latin typeface="Bahnschrift Light Condensed" pitchFamily="34" charset="0"/>
              </a:rPr>
              <a:t>üniversitelerle iş birliği sağlanması.</a:t>
            </a: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269218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a:latin typeface="Bahnschrift Light Condensed" pitchFamily="34" charset="0"/>
              </a:rPr>
              <a:t>SINAİ VE MÜLKİYET HAKKI ÇALIŞMALARINA YÖNELİK ÇALIŞMALARIMIZ</a:t>
            </a:r>
          </a:p>
        </p:txBody>
      </p:sp>
      <p:sp>
        <p:nvSpPr>
          <p:cNvPr id="5" name="Content Placeholder 4"/>
          <p:cNvSpPr>
            <a:spLocks noGrp="1"/>
          </p:cNvSpPr>
          <p:nvPr>
            <p:ph idx="10"/>
          </p:nvPr>
        </p:nvSpPr>
        <p:spPr>
          <a:xfrm>
            <a:off x="405880" y="1592237"/>
            <a:ext cx="8496944" cy="2995737"/>
          </a:xfrm>
        </p:spPr>
        <p:txBody>
          <a:bodyPr/>
          <a:lstStyle/>
          <a:p>
            <a:r>
              <a:rPr lang="tr-TR" altLang="ko-KR" sz="1800" dirty="0" smtClean="0">
                <a:latin typeface="Bahnschrift Light Condensed" pitchFamily="34" charset="0"/>
              </a:rPr>
              <a:t>   P/FM/M/T </a:t>
            </a:r>
            <a:r>
              <a:rPr lang="tr-TR" altLang="ko-KR" sz="1800" dirty="0">
                <a:latin typeface="Bahnschrift Light Condensed" pitchFamily="34" charset="0"/>
              </a:rPr>
              <a:t>konusunda ilgili öğretmen ve öğrencilere bilgilendirmede bulunulması. </a:t>
            </a:r>
          </a:p>
          <a:p>
            <a:r>
              <a:rPr lang="tr-TR" altLang="ko-KR" sz="1800" dirty="0" smtClean="0">
                <a:latin typeface="Bahnschrift Light Condensed" pitchFamily="34" charset="0"/>
              </a:rPr>
              <a:t>   Okulumuzun </a:t>
            </a:r>
            <a:r>
              <a:rPr lang="tr-TR" altLang="ko-KR" sz="1800" dirty="0">
                <a:latin typeface="Bahnschrift Light Condensed" pitchFamily="34" charset="0"/>
              </a:rPr>
              <a:t>geçen yıl başvurduğu ve tescil ettirdiği tescil ve faydalı modeller hakkında bilgilendirmelerde bulunulması.(Tolga BARIŞ tarafından)</a:t>
            </a:r>
          </a:p>
          <a:p>
            <a:r>
              <a:rPr lang="tr-TR" altLang="ko-KR" sz="1800" dirty="0" smtClean="0">
                <a:latin typeface="Bahnschrift Light Condensed" pitchFamily="34" charset="0"/>
              </a:rPr>
              <a:t>   Hangi </a:t>
            </a:r>
            <a:r>
              <a:rPr lang="tr-TR" altLang="ko-KR" sz="1800" dirty="0">
                <a:latin typeface="Bahnschrift Light Condensed" pitchFamily="34" charset="0"/>
              </a:rPr>
              <a:t>alanlarda başvuruda bulunulacağının kararlaştırılması .</a:t>
            </a:r>
          </a:p>
          <a:p>
            <a:r>
              <a:rPr lang="tr-TR" altLang="ko-KR" sz="1800" dirty="0" smtClean="0">
                <a:latin typeface="Bahnschrift Light Condensed" pitchFamily="34" charset="0"/>
              </a:rPr>
              <a:t>   Çalışma </a:t>
            </a:r>
            <a:r>
              <a:rPr lang="tr-TR" altLang="ko-KR" sz="1800" dirty="0">
                <a:latin typeface="Bahnschrift Light Condensed" pitchFamily="34" charset="0"/>
              </a:rPr>
              <a:t>planı oluşturulması ve çalışmalara başlanılması.</a:t>
            </a:r>
          </a:p>
          <a:p>
            <a:endParaRPr lang="tr-TR" altLang="ko-KR" sz="1800" dirty="0">
              <a:latin typeface="Bahnschrift Light Condensed" pitchFamily="34" charset="0"/>
            </a:endParaRPr>
          </a:p>
          <a:p>
            <a:r>
              <a:rPr lang="tr-TR" altLang="ko-KR" sz="1800" dirty="0" smtClean="0">
                <a:latin typeface="Bahnschrift Light Condensed" pitchFamily="34" charset="0"/>
              </a:rPr>
              <a:t>   (</a:t>
            </a:r>
            <a:r>
              <a:rPr lang="tr-TR" altLang="ko-KR" sz="1800" dirty="0">
                <a:latin typeface="Bahnschrift Light Condensed" pitchFamily="34" charset="0"/>
              </a:rPr>
              <a:t>5 Kasım Çarşamba günü saat 13.00’te Selçuk Anadolu Lisesi Müdürü ve Okul Koordinatörü Ülkü CANBAZOĞLU tarafından </a:t>
            </a:r>
            <a:r>
              <a:rPr lang="tr-TR" altLang="ko-KR" sz="1800" dirty="0" err="1">
                <a:latin typeface="Bahnschrift Light Condensed" pitchFamily="34" charset="0"/>
              </a:rPr>
              <a:t>Zoom</a:t>
            </a:r>
            <a:r>
              <a:rPr lang="tr-TR" altLang="ko-KR" sz="1800" dirty="0">
                <a:latin typeface="Bahnschrift Light Condensed" pitchFamily="34" charset="0"/>
              </a:rPr>
              <a:t> üzerinden sunum yapılacaktır.)</a:t>
            </a: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2304084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smtClean="0">
                <a:latin typeface="Bahnschrift Light Condensed" pitchFamily="34" charset="0"/>
              </a:rPr>
              <a:t>ORTAK KURUMLAR OLARAK BAŞVURU VE TESCİL SAYISI HEDEFLERİMİZ</a:t>
            </a:r>
            <a:endParaRPr lang="tr-TR" altLang="ko-KR" dirty="0">
              <a:latin typeface="Bahnschrift Light Condensed" pitchFamily="34" charset="0"/>
            </a:endParaRPr>
          </a:p>
        </p:txBody>
      </p:sp>
      <p:sp>
        <p:nvSpPr>
          <p:cNvPr id="5" name="Content Placeholder 4"/>
          <p:cNvSpPr>
            <a:spLocks noGrp="1"/>
          </p:cNvSpPr>
          <p:nvPr>
            <p:ph idx="10"/>
          </p:nvPr>
        </p:nvSpPr>
        <p:spPr>
          <a:xfrm>
            <a:off x="405880" y="1592237"/>
            <a:ext cx="8496944" cy="2995737"/>
          </a:xfrm>
        </p:spPr>
        <p:txBody>
          <a:bodyPr/>
          <a:lstStyle/>
          <a:p>
            <a:r>
              <a:rPr lang="tr-TR" altLang="ko-KR" sz="1800" dirty="0">
                <a:latin typeface="Bahnschrift Light Condensed" pitchFamily="34" charset="0"/>
              </a:rPr>
              <a:t>Selçuk Anadolu Lisesi için en az 4</a:t>
            </a:r>
          </a:p>
          <a:p>
            <a:endParaRPr lang="tr-TR" altLang="ko-KR" sz="1800" dirty="0" smtClean="0">
              <a:latin typeface="Bahnschrift Light Condensed" pitchFamily="34" charset="0"/>
            </a:endParaRPr>
          </a:p>
          <a:p>
            <a:r>
              <a:rPr lang="tr-TR" altLang="ko-KR" sz="1800" dirty="0" err="1" smtClean="0">
                <a:latin typeface="Bahnschrift Light Condensed" pitchFamily="34" charset="0"/>
              </a:rPr>
              <a:t>Bağyurdu</a:t>
            </a:r>
            <a:r>
              <a:rPr lang="tr-TR" altLang="ko-KR" sz="1800" dirty="0" smtClean="0">
                <a:latin typeface="Bahnschrift Light Condensed" pitchFamily="34" charset="0"/>
              </a:rPr>
              <a:t> </a:t>
            </a:r>
            <a:r>
              <a:rPr lang="tr-TR" altLang="ko-KR" sz="1800" dirty="0">
                <a:latin typeface="Bahnschrift Light Condensed" pitchFamily="34" charset="0"/>
              </a:rPr>
              <a:t>Anadolu Lisesi için en az 1 başvuru hedeflenmiştir.</a:t>
            </a: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3981444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a:latin typeface="Bahnschrift Light Condensed" pitchFamily="34" charset="0"/>
              </a:rPr>
              <a:t>EĞİTİMDE İYİ ÖRNEKLER WEB SİTESİNİN KULLANIMI YÖNÜNDE PLANLAMALARIMIZ</a:t>
            </a:r>
          </a:p>
        </p:txBody>
      </p:sp>
      <p:sp>
        <p:nvSpPr>
          <p:cNvPr id="5" name="Content Placeholder 4"/>
          <p:cNvSpPr>
            <a:spLocks noGrp="1"/>
          </p:cNvSpPr>
          <p:nvPr>
            <p:ph idx="10"/>
          </p:nvPr>
        </p:nvSpPr>
        <p:spPr>
          <a:xfrm>
            <a:off x="405880" y="1592237"/>
            <a:ext cx="8496944" cy="2995737"/>
          </a:xfrm>
        </p:spPr>
        <p:txBody>
          <a:bodyPr/>
          <a:lstStyle/>
          <a:p>
            <a:r>
              <a:rPr lang="tr-TR" altLang="ko-KR" sz="1800" dirty="0" smtClean="0">
                <a:latin typeface="Bahnschrift Light Condensed" pitchFamily="34" charset="0"/>
              </a:rPr>
              <a:t>   Yaptığımız </a:t>
            </a:r>
            <a:r>
              <a:rPr lang="tr-TR" altLang="ko-KR" sz="1800" dirty="0">
                <a:latin typeface="Bahnschrift Light Condensed" pitchFamily="34" charset="0"/>
              </a:rPr>
              <a:t>iyi örnekler uygulamalarının her iki okulun da koordinesinde ilgili web sayfasında yayınlanması amacıyla </a:t>
            </a:r>
            <a:r>
              <a:rPr lang="tr-TR" altLang="ko-KR" sz="1800" dirty="0" smtClean="0">
                <a:latin typeface="Bahnschrift Light Condensed" pitchFamily="34" charset="0"/>
              </a:rPr>
              <a:t>gönderilmesi</a:t>
            </a:r>
          </a:p>
          <a:p>
            <a:endParaRPr lang="tr-TR" altLang="ko-KR" sz="1800" dirty="0">
              <a:latin typeface="Bahnschrift Light Condensed" pitchFamily="34" charset="0"/>
            </a:endParaRPr>
          </a:p>
          <a:p>
            <a:r>
              <a:rPr lang="tr-TR" altLang="ko-KR" sz="1800" dirty="0" smtClean="0">
                <a:latin typeface="Bahnschrift Light Condensed" pitchFamily="34" charset="0"/>
              </a:rPr>
              <a:t>   Site </a:t>
            </a:r>
            <a:r>
              <a:rPr lang="tr-TR" altLang="ko-KR" sz="1800" dirty="0">
                <a:latin typeface="Bahnschrift Light Condensed" pitchFamily="34" charset="0"/>
              </a:rPr>
              <a:t>haber akışının her hafta okul koordinatör öğretmenleri tarafından takip edilerek okul kamuoyunun bilgilendirilmesi sağlanacaktır</a:t>
            </a: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2569173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460648"/>
          </a:xfrm>
        </p:spPr>
        <p:txBody>
          <a:bodyPr/>
          <a:lstStyle/>
          <a:p>
            <a:r>
              <a:rPr lang="tr-TR" altLang="ko-KR" dirty="0">
                <a:latin typeface="Bahnschrift Light Condensed" pitchFamily="34" charset="0"/>
              </a:rPr>
              <a:t>OKUL ORTAKLILIĞININ GÖRÜNÜRLÜĞÜ İLE İLGİLİ PLANLAMALARIMIZ </a:t>
            </a:r>
          </a:p>
        </p:txBody>
      </p:sp>
      <p:sp>
        <p:nvSpPr>
          <p:cNvPr id="5" name="Content Placeholder 4"/>
          <p:cNvSpPr>
            <a:spLocks noGrp="1"/>
          </p:cNvSpPr>
          <p:nvPr>
            <p:ph idx="10"/>
          </p:nvPr>
        </p:nvSpPr>
        <p:spPr>
          <a:xfrm>
            <a:off x="405880" y="1592237"/>
            <a:ext cx="8496944" cy="2995737"/>
          </a:xfrm>
        </p:spPr>
        <p:txBody>
          <a:bodyPr/>
          <a:lstStyle/>
          <a:p>
            <a:r>
              <a:rPr lang="tr-TR" altLang="ko-KR" sz="1800" b="1" dirty="0">
                <a:latin typeface="Bahnschrift Light Condensed" pitchFamily="34" charset="0"/>
              </a:rPr>
              <a:t>Ortak Okulların Web Sayfalarında </a:t>
            </a:r>
            <a:r>
              <a:rPr lang="tr-TR" altLang="ko-KR" sz="1800" b="1" dirty="0" smtClean="0">
                <a:latin typeface="Bahnschrift Light Condensed" pitchFamily="34" charset="0"/>
              </a:rPr>
              <a:t>Okul </a:t>
            </a:r>
            <a:r>
              <a:rPr lang="tr-TR" altLang="ko-KR" sz="1800" b="1" dirty="0">
                <a:latin typeface="Bahnschrift Light Condensed" pitchFamily="34" charset="0"/>
              </a:rPr>
              <a:t>Tanıtımları İçin Açılan Sekmelerle İlgili </a:t>
            </a:r>
            <a:r>
              <a:rPr lang="tr-TR" altLang="ko-KR" sz="1800" b="1" dirty="0" smtClean="0">
                <a:latin typeface="Bahnschrift Light Condensed" pitchFamily="34" charset="0"/>
              </a:rPr>
              <a:t> Çalışmalar</a:t>
            </a:r>
          </a:p>
          <a:p>
            <a:endParaRPr lang="tr-TR" altLang="ko-KR" sz="1800" b="1" dirty="0">
              <a:latin typeface="Bahnschrift Light Condensed" pitchFamily="34" charset="0"/>
            </a:endParaRPr>
          </a:p>
          <a:p>
            <a:r>
              <a:rPr lang="tr-TR" altLang="ko-KR" sz="1800" dirty="0" smtClean="0">
                <a:latin typeface="Bahnschrift Light Condensed" pitchFamily="34" charset="0"/>
              </a:rPr>
              <a:t>   Ortak </a:t>
            </a:r>
            <a:r>
              <a:rPr lang="tr-TR" altLang="ko-KR" sz="1800" dirty="0">
                <a:latin typeface="Bahnschrift Light Condensed" pitchFamily="34" charset="0"/>
              </a:rPr>
              <a:t>okullar olarak yapılan tüm çalışmalar kurumsal internet sitelerimizde oluşturduğumuz sekmelerde yayınlanarak görünürlüğü sağlanacaktır</a:t>
            </a:r>
            <a:r>
              <a:rPr lang="tr-TR" altLang="ko-KR" sz="1800" dirty="0" smtClean="0">
                <a:latin typeface="Bahnschrift Light Condensed" pitchFamily="34" charset="0"/>
              </a:rPr>
              <a:t>.</a:t>
            </a:r>
          </a:p>
          <a:p>
            <a:endParaRPr lang="tr-TR" altLang="ko-KR" sz="1800" dirty="0">
              <a:latin typeface="Bahnschrift Light Condensed" pitchFamily="34" charset="0"/>
            </a:endParaRPr>
          </a:p>
          <a:p>
            <a:r>
              <a:rPr lang="tr-TR" altLang="ko-KR" sz="1800" dirty="0" smtClean="0">
                <a:latin typeface="Bahnschrift Light Condensed" pitchFamily="34" charset="0"/>
              </a:rPr>
              <a:t>   Okulların </a:t>
            </a:r>
            <a:r>
              <a:rPr lang="tr-TR" altLang="ko-KR" sz="1800" dirty="0">
                <a:latin typeface="Bahnschrift Light Condensed" pitchFamily="34" charset="0"/>
              </a:rPr>
              <a:t>oluşturacağı tanıtıcı videolar  linke eklenecektir. Yapılan çalışma ve etkinlikler bu link üzerinden yayınlanacaktır.</a:t>
            </a:r>
          </a:p>
          <a:p>
            <a:endParaRPr lang="tr-TR" altLang="ko-KR" sz="1800" b="1" dirty="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3589593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ko-KR" dirty="0" smtClean="0">
                <a:latin typeface="Bahnschrift Light Condensed" pitchFamily="34" charset="0"/>
              </a:rPr>
              <a:t>ORTAK OKULLAR OLARAK YAPILACAK ÇALIŞMALARIN HEDEF VE PERFORMANS GÖSTERGELERİNİ İÇEREN ‘’ORTAK EYLEM PLANI’’ ÇALIŞMALARI:</a:t>
            </a:r>
            <a:endParaRPr lang="en-US" altLang="ko-KR" dirty="0">
              <a:latin typeface="Bahnschrift Light Condensed" pitchFamily="34" charset="0"/>
            </a:endParaRPr>
          </a:p>
        </p:txBody>
      </p:sp>
      <p:sp>
        <p:nvSpPr>
          <p:cNvPr id="5" name="Content Placeholder 4"/>
          <p:cNvSpPr>
            <a:spLocks noGrp="1"/>
          </p:cNvSpPr>
          <p:nvPr>
            <p:ph idx="10"/>
          </p:nvPr>
        </p:nvSpPr>
        <p:spPr/>
        <p:txBody>
          <a:bodyPr/>
          <a:lstStyle/>
          <a:p>
            <a:r>
              <a:rPr lang="en-US" altLang="ko-KR" sz="1800" dirty="0" err="1">
                <a:latin typeface="Bahnschrift Light Condensed" pitchFamily="34" charset="0"/>
              </a:rPr>
              <a:t>Ortak</a:t>
            </a:r>
            <a:r>
              <a:rPr lang="en-US" altLang="ko-KR" sz="1800" dirty="0">
                <a:latin typeface="Bahnschrift Light Condensed" pitchFamily="34" charset="0"/>
              </a:rPr>
              <a:t> </a:t>
            </a:r>
            <a:r>
              <a:rPr lang="en-US" altLang="ko-KR" sz="1800" dirty="0" err="1">
                <a:latin typeface="Bahnschrift Light Condensed" pitchFamily="34" charset="0"/>
              </a:rPr>
              <a:t>eylem</a:t>
            </a:r>
            <a:r>
              <a:rPr lang="en-US" altLang="ko-KR" sz="1800" dirty="0">
                <a:latin typeface="Bahnschrift Light Condensed" pitchFamily="34" charset="0"/>
              </a:rPr>
              <a:t> </a:t>
            </a:r>
            <a:r>
              <a:rPr lang="en-US" altLang="ko-KR" sz="1800" dirty="0" err="1">
                <a:latin typeface="Bahnschrift Light Condensed" pitchFamily="34" charset="0"/>
              </a:rPr>
              <a:t>planı</a:t>
            </a:r>
            <a:r>
              <a:rPr lang="en-US" altLang="ko-KR" sz="1800" dirty="0">
                <a:latin typeface="Bahnschrift Light Condensed" pitchFamily="34" charset="0"/>
              </a:rPr>
              <a:t> </a:t>
            </a:r>
            <a:r>
              <a:rPr lang="en-US" altLang="ko-KR" sz="1800" dirty="0" err="1">
                <a:latin typeface="Bahnschrift Light Condensed" pitchFamily="34" charset="0"/>
              </a:rPr>
              <a:t>ağustos</a:t>
            </a:r>
            <a:r>
              <a:rPr lang="en-US" altLang="ko-KR" sz="1800" dirty="0">
                <a:latin typeface="Bahnschrift Light Condensed" pitchFamily="34" charset="0"/>
              </a:rPr>
              <a:t> </a:t>
            </a:r>
            <a:r>
              <a:rPr lang="en-US" altLang="ko-KR" sz="1800" dirty="0" err="1">
                <a:latin typeface="Bahnschrift Light Condensed" pitchFamily="34" charset="0"/>
              </a:rPr>
              <a:t>ayı</a:t>
            </a:r>
            <a:r>
              <a:rPr lang="en-US" altLang="ko-KR" sz="1800" dirty="0">
                <a:latin typeface="Bahnschrift Light Condensed" pitchFamily="34" charset="0"/>
              </a:rPr>
              <a:t> </a:t>
            </a:r>
            <a:r>
              <a:rPr lang="en-US" altLang="ko-KR" sz="1800" dirty="0" err="1">
                <a:latin typeface="Bahnschrift Light Condensed" pitchFamily="34" charset="0"/>
              </a:rPr>
              <a:t>sonu</a:t>
            </a:r>
            <a:r>
              <a:rPr lang="en-US" altLang="ko-KR" sz="1800" dirty="0">
                <a:latin typeface="Bahnschrift Light Condensed" pitchFamily="34" charset="0"/>
              </a:rPr>
              <a:t> </a:t>
            </a:r>
            <a:r>
              <a:rPr lang="en-US" altLang="ko-KR" sz="1800" dirty="0" err="1">
                <a:latin typeface="Bahnschrift Light Condensed" pitchFamily="34" charset="0"/>
              </a:rPr>
              <a:t>itibariyle</a:t>
            </a:r>
            <a:r>
              <a:rPr lang="en-US" altLang="ko-KR" sz="1800" dirty="0">
                <a:latin typeface="Bahnschrift Light Condensed" pitchFamily="34" charset="0"/>
              </a:rPr>
              <a:t> </a:t>
            </a:r>
            <a:r>
              <a:rPr lang="en-US" altLang="ko-KR" sz="1800" dirty="0" err="1">
                <a:latin typeface="Bahnschrift Light Condensed" pitchFamily="34" charset="0"/>
              </a:rPr>
              <a:t>il</a:t>
            </a:r>
            <a:r>
              <a:rPr lang="en-US" altLang="ko-KR" sz="1800" dirty="0">
                <a:latin typeface="Bahnschrift Light Condensed" pitchFamily="34" charset="0"/>
              </a:rPr>
              <a:t> </a:t>
            </a:r>
            <a:r>
              <a:rPr lang="en-US" altLang="ko-KR" sz="1800" dirty="0" err="1">
                <a:latin typeface="Bahnschrift Light Condensed" pitchFamily="34" charset="0"/>
              </a:rPr>
              <a:t>MEM’e</a:t>
            </a:r>
            <a:r>
              <a:rPr lang="en-US" altLang="ko-KR" sz="1800" dirty="0">
                <a:latin typeface="Bahnschrift Light Condensed" pitchFamily="34" charset="0"/>
              </a:rPr>
              <a:t> </a:t>
            </a:r>
            <a:r>
              <a:rPr lang="en-US" altLang="ko-KR" sz="1800" dirty="0" err="1">
                <a:latin typeface="Bahnschrift Light Condensed" pitchFamily="34" charset="0"/>
              </a:rPr>
              <a:t>gönderildi</a:t>
            </a:r>
            <a:r>
              <a:rPr lang="en-US" altLang="ko-KR" sz="1800" dirty="0">
                <a:latin typeface="Bahnschrift Light Condensed" pitchFamily="34" charset="0"/>
              </a:rPr>
              <a:t> mi</a:t>
            </a:r>
            <a:r>
              <a:rPr lang="en-US" altLang="ko-KR" sz="1800" dirty="0" smtClean="0">
                <a:latin typeface="Bahnschrift Light Condensed" pitchFamily="34" charset="0"/>
              </a:rPr>
              <a:t>?</a:t>
            </a:r>
            <a:endParaRPr lang="tr-TR" altLang="ko-KR" sz="1800" dirty="0" smtClean="0">
              <a:latin typeface="Bahnschrift Light Condensed" pitchFamily="34" charset="0"/>
            </a:endParaRPr>
          </a:p>
          <a:p>
            <a:endParaRPr lang="en-US" altLang="ko-KR" sz="1800" dirty="0">
              <a:latin typeface="Bahnschrift Light Condensed" pitchFamily="34" charset="0"/>
            </a:endParaRPr>
          </a:p>
          <a:p>
            <a:r>
              <a:rPr lang="en-US" altLang="ko-KR" sz="1800" dirty="0">
                <a:latin typeface="Bahnschrift Light Condensed" pitchFamily="34" charset="0"/>
              </a:rPr>
              <a:t>         25.4.2022  </a:t>
            </a:r>
            <a:r>
              <a:rPr lang="en-US" altLang="ko-KR" sz="1800" dirty="0" err="1">
                <a:latin typeface="Bahnschrift Light Condensed" pitchFamily="34" charset="0"/>
              </a:rPr>
              <a:t>tarihli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E.59947035-315.99-43897488 </a:t>
            </a:r>
            <a:r>
              <a:rPr lang="en-US" altLang="ko-KR" sz="1800" dirty="0" err="1">
                <a:latin typeface="Bahnschrift Light Condensed" pitchFamily="34" charset="0"/>
              </a:rPr>
              <a:t>sayılı</a:t>
            </a:r>
            <a:r>
              <a:rPr lang="en-US" altLang="ko-KR" sz="1800" dirty="0">
                <a:latin typeface="Bahnschrift Light Condensed" pitchFamily="34" charset="0"/>
              </a:rPr>
              <a:t> MEB.OÖGM. </a:t>
            </a:r>
            <a:r>
              <a:rPr lang="en-US" altLang="ko-KR" sz="1800" dirty="0" err="1">
                <a:latin typeface="Bahnschrift Light Condensed" pitchFamily="34" charset="0"/>
              </a:rPr>
              <a:t>Yazısı</a:t>
            </a:r>
            <a:r>
              <a:rPr lang="en-US" altLang="ko-KR" sz="1800" dirty="0">
                <a:latin typeface="Bahnschrift Light Condensed" pitchFamily="34" charset="0"/>
              </a:rPr>
              <a:t> </a:t>
            </a:r>
            <a:r>
              <a:rPr lang="en-US" altLang="ko-KR" sz="1800" dirty="0" err="1">
                <a:latin typeface="Bahnschrift Light Condensed" pitchFamily="34" charset="0"/>
              </a:rPr>
              <a:t>okulumuza</a:t>
            </a:r>
            <a:r>
              <a:rPr lang="en-US" altLang="ko-KR" sz="1800" dirty="0">
                <a:latin typeface="Bahnschrift Light Condensed" pitchFamily="34" charset="0"/>
              </a:rPr>
              <a:t> </a:t>
            </a:r>
            <a:r>
              <a:rPr lang="en-US" altLang="ko-KR" sz="1800" dirty="0" err="1">
                <a:latin typeface="Bahnschrift Light Condensed" pitchFamily="34" charset="0"/>
              </a:rPr>
              <a:t>ulaştığı</a:t>
            </a:r>
            <a:r>
              <a:rPr lang="en-US" altLang="ko-KR" sz="1800" dirty="0">
                <a:latin typeface="Bahnschrift Light Condensed" pitchFamily="34" charset="0"/>
              </a:rPr>
              <a:t> </a:t>
            </a:r>
            <a:r>
              <a:rPr lang="en-US" altLang="ko-KR" sz="1800" dirty="0" err="1">
                <a:latin typeface="Bahnschrift Light Condensed" pitchFamily="34" charset="0"/>
              </a:rPr>
              <a:t>andan</a:t>
            </a:r>
            <a:r>
              <a:rPr lang="en-US" altLang="ko-KR" sz="1800" dirty="0">
                <a:latin typeface="Bahnschrift Light Condensed" pitchFamily="34" charset="0"/>
              </a:rPr>
              <a:t> </a:t>
            </a:r>
            <a:r>
              <a:rPr lang="en-US" altLang="ko-KR" sz="1800" dirty="0" err="1">
                <a:latin typeface="Bahnschrift Light Condensed" pitchFamily="34" charset="0"/>
              </a:rPr>
              <a:t>itibaren</a:t>
            </a:r>
            <a:r>
              <a:rPr lang="en-US" altLang="ko-KR" sz="1800" dirty="0">
                <a:latin typeface="Bahnschrift Light Condensed" pitchFamily="34" charset="0"/>
              </a:rPr>
              <a:t>(26.04.2022 </a:t>
            </a:r>
            <a:r>
              <a:rPr lang="en-US" altLang="ko-KR" sz="1800" dirty="0" err="1">
                <a:latin typeface="Bahnschrift Light Condensed" pitchFamily="34" charset="0"/>
              </a:rPr>
              <a:t>tarihli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48589823 </a:t>
            </a:r>
            <a:r>
              <a:rPr lang="en-US" altLang="ko-KR" sz="1800" dirty="0" err="1">
                <a:latin typeface="Bahnschrift Light Condensed" pitchFamily="34" charset="0"/>
              </a:rPr>
              <a:t>sayılı</a:t>
            </a:r>
            <a:r>
              <a:rPr lang="en-US" altLang="ko-KR" sz="1800" dirty="0">
                <a:latin typeface="Bahnschrift Light Condensed" pitchFamily="34" charset="0"/>
              </a:rPr>
              <a:t> </a:t>
            </a:r>
            <a:r>
              <a:rPr lang="en-US" altLang="ko-KR" sz="1800" dirty="0" err="1">
                <a:latin typeface="Bahnschrift Light Condensed" pitchFamily="34" charset="0"/>
              </a:rPr>
              <a:t>yazısı</a:t>
            </a:r>
            <a:r>
              <a:rPr lang="en-US" altLang="ko-KR" sz="1800" dirty="0" smtClean="0">
                <a:latin typeface="Bahnschrift Light Condensed" pitchFamily="34" charset="0"/>
              </a:rPr>
              <a:t>),</a:t>
            </a:r>
            <a:r>
              <a:rPr lang="tr-TR" altLang="ko-KR" sz="1800" dirty="0" smtClean="0">
                <a:latin typeface="Bahnschrift Light Condensed" pitchFamily="34" charset="0"/>
              </a:rPr>
              <a:t> </a:t>
            </a:r>
            <a:r>
              <a:rPr lang="en-US" altLang="ko-KR" sz="1800" dirty="0" err="1" smtClean="0">
                <a:latin typeface="Bahnschrift Light Condensed" pitchFamily="34" charset="0"/>
              </a:rPr>
              <a:t>okul</a:t>
            </a:r>
            <a:r>
              <a:rPr lang="en-US" altLang="ko-KR" sz="1800" dirty="0" smtClean="0">
                <a:latin typeface="Bahnschrift Light Condensed" pitchFamily="34" charset="0"/>
              </a:rPr>
              <a:t> </a:t>
            </a:r>
            <a:r>
              <a:rPr lang="en-US" altLang="ko-KR" sz="1800" dirty="0" err="1">
                <a:latin typeface="Bahnschrift Light Condensed" pitchFamily="34" charset="0"/>
              </a:rPr>
              <a:t>ortağımız</a:t>
            </a:r>
            <a:r>
              <a:rPr lang="en-US" altLang="ko-KR" sz="1800" dirty="0">
                <a:latin typeface="Bahnschrift Light Condensed" pitchFamily="34" charset="0"/>
              </a:rPr>
              <a:t> </a:t>
            </a:r>
            <a:r>
              <a:rPr lang="en-US" altLang="ko-KR" sz="1800" dirty="0" err="1">
                <a:latin typeface="Bahnschrift Light Condensed" pitchFamily="34" charset="0"/>
              </a:rPr>
              <a:t>olan</a:t>
            </a:r>
            <a:r>
              <a:rPr lang="en-US" altLang="ko-KR" sz="1800" dirty="0">
                <a:latin typeface="Bahnschrift Light Condensed" pitchFamily="34" charset="0"/>
              </a:rPr>
              <a:t> </a:t>
            </a:r>
            <a:r>
              <a:rPr lang="en-US" altLang="ko-KR" sz="1800" dirty="0" err="1">
                <a:latin typeface="Bahnschrift Light Condensed" pitchFamily="34" charset="0"/>
              </a:rPr>
              <a:t>Bağyurdu</a:t>
            </a:r>
            <a:r>
              <a:rPr lang="en-US" altLang="ko-KR" sz="1800" dirty="0">
                <a:latin typeface="Bahnschrift Light Condensed" pitchFamily="34" charset="0"/>
              </a:rPr>
              <a:t> </a:t>
            </a:r>
            <a:r>
              <a:rPr lang="en-US" altLang="ko-KR" sz="1800" dirty="0" err="1">
                <a:latin typeface="Bahnschrift Light Condensed" pitchFamily="34" charset="0"/>
              </a:rPr>
              <a:t>Anadolu</a:t>
            </a:r>
            <a:r>
              <a:rPr lang="en-US" altLang="ko-KR" sz="1800" dirty="0">
                <a:latin typeface="Bahnschrift Light Condensed" pitchFamily="34" charset="0"/>
              </a:rPr>
              <a:t> </a:t>
            </a:r>
            <a:r>
              <a:rPr lang="en-US" altLang="ko-KR" sz="1800" dirty="0" err="1">
                <a:latin typeface="Bahnschrift Light Condensed" pitchFamily="34" charset="0"/>
              </a:rPr>
              <a:t>Lisesi</a:t>
            </a:r>
            <a:r>
              <a:rPr lang="en-US" altLang="ko-KR" sz="1800" dirty="0">
                <a:latin typeface="Bahnschrift Light Condensed" pitchFamily="34" charset="0"/>
              </a:rPr>
              <a:t>  </a:t>
            </a:r>
            <a:r>
              <a:rPr lang="en-US" altLang="ko-KR" sz="1800" dirty="0" err="1">
                <a:latin typeface="Bahnschrift Light Condensed" pitchFamily="34" charset="0"/>
              </a:rPr>
              <a:t>müdürü</a:t>
            </a:r>
            <a:r>
              <a:rPr lang="en-US" altLang="ko-KR" sz="1800" dirty="0">
                <a:latin typeface="Bahnschrift Light Condensed" pitchFamily="34" charset="0"/>
              </a:rPr>
              <a:t> </a:t>
            </a:r>
            <a:r>
              <a:rPr lang="en-US" altLang="ko-KR" sz="1800" dirty="0" err="1">
                <a:latin typeface="Bahnschrift Light Condensed" pitchFamily="34" charset="0"/>
              </a:rPr>
              <a:t>ile</a:t>
            </a:r>
            <a:r>
              <a:rPr lang="en-US" altLang="ko-KR" sz="1800" dirty="0">
                <a:latin typeface="Bahnschrift Light Condensed" pitchFamily="34" charset="0"/>
              </a:rPr>
              <a:t> </a:t>
            </a:r>
            <a:r>
              <a:rPr lang="en-US" altLang="ko-KR" sz="1800" dirty="0" err="1">
                <a:latin typeface="Bahnschrift Light Condensed" pitchFamily="34" charset="0"/>
              </a:rPr>
              <a:t>derhal</a:t>
            </a:r>
            <a:r>
              <a:rPr lang="en-US" altLang="ko-KR" sz="1800" dirty="0">
                <a:latin typeface="Bahnschrift Light Condensed" pitchFamily="34" charset="0"/>
              </a:rPr>
              <a:t> </a:t>
            </a:r>
            <a:r>
              <a:rPr lang="en-US" altLang="ko-KR" sz="1800" dirty="0" err="1">
                <a:latin typeface="Bahnschrift Light Condensed" pitchFamily="34" charset="0"/>
              </a:rPr>
              <a:t>irtibata</a:t>
            </a:r>
            <a:r>
              <a:rPr lang="en-US" altLang="ko-KR" sz="1800" dirty="0">
                <a:latin typeface="Bahnschrift Light Condensed" pitchFamily="34" charset="0"/>
              </a:rPr>
              <a:t> </a:t>
            </a:r>
            <a:r>
              <a:rPr lang="en-US" altLang="ko-KR" sz="1800" dirty="0" err="1">
                <a:latin typeface="Bahnschrift Light Condensed" pitchFamily="34" charset="0"/>
              </a:rPr>
              <a:t>geçerek</a:t>
            </a:r>
            <a:r>
              <a:rPr lang="en-US" altLang="ko-KR" sz="1800" dirty="0">
                <a:latin typeface="Bahnschrift Light Condensed" pitchFamily="34" charset="0"/>
              </a:rPr>
              <a:t> </a:t>
            </a:r>
            <a:r>
              <a:rPr lang="en-US" altLang="ko-KR" sz="1800" dirty="0" err="1">
                <a:latin typeface="Bahnschrift Light Condensed" pitchFamily="34" charset="0"/>
              </a:rPr>
              <a:t>tanıştık</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koordinatör</a:t>
            </a:r>
            <a:r>
              <a:rPr lang="en-US" altLang="ko-KR" sz="1800" dirty="0">
                <a:latin typeface="Bahnschrift Light Condensed" pitchFamily="34" charset="0"/>
              </a:rPr>
              <a:t> </a:t>
            </a:r>
            <a:r>
              <a:rPr lang="en-US" altLang="ko-KR" sz="1800" dirty="0" err="1">
                <a:latin typeface="Bahnschrift Light Condensed" pitchFamily="34" charset="0"/>
              </a:rPr>
              <a:t>öğretmen</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idarecilerimizi</a:t>
            </a:r>
            <a:r>
              <a:rPr lang="en-US" altLang="ko-KR" sz="1800" dirty="0">
                <a:latin typeface="Bahnschrift Light Condensed" pitchFamily="34" charset="0"/>
              </a:rPr>
              <a:t> </a:t>
            </a:r>
            <a:r>
              <a:rPr lang="en-US" altLang="ko-KR" sz="1800" dirty="0" err="1">
                <a:latin typeface="Bahnschrift Light Condensed" pitchFamily="34" charset="0"/>
              </a:rPr>
              <a:t>belirledik</a:t>
            </a:r>
            <a:r>
              <a:rPr lang="en-US" altLang="ko-KR" sz="1800" dirty="0">
                <a:latin typeface="Bahnschrift Light Condensed" pitchFamily="34" charset="0"/>
              </a:rPr>
              <a:t>. </a:t>
            </a:r>
            <a:r>
              <a:rPr lang="en-US" altLang="ko-KR" sz="1800" dirty="0" err="1">
                <a:latin typeface="Bahnschrift Light Condensed" pitchFamily="34" charset="0"/>
              </a:rPr>
              <a:t>Yapılan</a:t>
            </a:r>
            <a:r>
              <a:rPr lang="en-US" altLang="ko-KR" sz="1800" dirty="0">
                <a:latin typeface="Bahnschrift Light Condensed" pitchFamily="34" charset="0"/>
              </a:rPr>
              <a:t> </a:t>
            </a:r>
            <a:r>
              <a:rPr lang="en-US" altLang="ko-KR" sz="1800" dirty="0" err="1">
                <a:latin typeface="Bahnschrift Light Condensed" pitchFamily="34" charset="0"/>
              </a:rPr>
              <a:t>ortak</a:t>
            </a:r>
            <a:r>
              <a:rPr lang="en-US" altLang="ko-KR" sz="1800" dirty="0">
                <a:latin typeface="Bahnschrift Light Condensed" pitchFamily="34" charset="0"/>
              </a:rPr>
              <a:t> </a:t>
            </a:r>
            <a:r>
              <a:rPr lang="en-US" altLang="ko-KR" sz="1800" dirty="0" err="1">
                <a:latin typeface="Bahnschrift Light Condensed" pitchFamily="34" charset="0"/>
              </a:rPr>
              <a:t>çalışmalar</a:t>
            </a:r>
            <a:r>
              <a:rPr lang="en-US" altLang="ko-KR" sz="1800" dirty="0">
                <a:latin typeface="Bahnschrift Light Condensed" pitchFamily="34" charset="0"/>
              </a:rPr>
              <a:t> </a:t>
            </a:r>
            <a:r>
              <a:rPr lang="en-US" altLang="ko-KR" sz="1800" dirty="0" err="1">
                <a:latin typeface="Bahnschrift Light Condensed" pitchFamily="34" charset="0"/>
              </a:rPr>
              <a:t>sonucu</a:t>
            </a:r>
            <a:r>
              <a:rPr lang="en-US" altLang="ko-KR" sz="1800" dirty="0">
                <a:latin typeface="Bahnschrift Light Condensed" pitchFamily="34" charset="0"/>
              </a:rPr>
              <a:t> </a:t>
            </a:r>
            <a:r>
              <a:rPr lang="en-US" altLang="ko-KR" sz="1800" dirty="0" err="1">
                <a:latin typeface="Bahnschrift Light Condensed" pitchFamily="34" charset="0"/>
              </a:rPr>
              <a:t>oluşturduğumuz</a:t>
            </a:r>
            <a:r>
              <a:rPr lang="en-US" altLang="ko-KR" sz="1800" dirty="0">
                <a:latin typeface="Bahnschrift Light Condensed" pitchFamily="34" charset="0"/>
              </a:rPr>
              <a:t> ORTAK EYLEM PLANIMIZ  </a:t>
            </a:r>
            <a:r>
              <a:rPr lang="tr-TR" altLang="ko-KR" sz="1800" dirty="0" err="1" smtClean="0">
                <a:latin typeface="Bahnschrift Light Condensed" pitchFamily="34" charset="0"/>
              </a:rPr>
              <a:t>E</a:t>
            </a:r>
            <a:r>
              <a:rPr lang="en-US" altLang="ko-KR" sz="1800" dirty="0" err="1" smtClean="0">
                <a:latin typeface="Bahnschrift Light Condensed" pitchFamily="34" charset="0"/>
              </a:rPr>
              <a:t>ylül</a:t>
            </a:r>
            <a:r>
              <a:rPr lang="en-US" altLang="ko-KR" sz="1800" dirty="0" smtClean="0">
                <a:latin typeface="Bahnschrift Light Condensed" pitchFamily="34" charset="0"/>
              </a:rPr>
              <a:t> </a:t>
            </a:r>
            <a:r>
              <a:rPr lang="en-US" altLang="ko-KR" sz="1800" dirty="0" err="1">
                <a:latin typeface="Bahnschrift Light Condensed" pitchFamily="34" charset="0"/>
              </a:rPr>
              <a:t>ayı</a:t>
            </a:r>
            <a:r>
              <a:rPr lang="en-US" altLang="ko-KR" sz="1800" dirty="0">
                <a:latin typeface="Bahnschrift Light Condensed" pitchFamily="34" charset="0"/>
              </a:rPr>
              <a:t> </a:t>
            </a:r>
            <a:r>
              <a:rPr lang="en-US" altLang="ko-KR" sz="1800" dirty="0" err="1">
                <a:latin typeface="Bahnschrift Light Condensed" pitchFamily="34" charset="0"/>
              </a:rPr>
              <a:t>sonunda</a:t>
            </a:r>
            <a:r>
              <a:rPr lang="en-US" altLang="ko-KR" sz="1800" dirty="0">
                <a:latin typeface="Bahnschrift Light Condensed" pitchFamily="34" charset="0"/>
              </a:rPr>
              <a:t> </a:t>
            </a:r>
            <a:r>
              <a:rPr lang="en-US" altLang="ko-KR" sz="1800" dirty="0" err="1">
                <a:latin typeface="Bahnschrift Light Condensed" pitchFamily="34" charset="0"/>
              </a:rPr>
              <a:t>Bakanlığımıza</a:t>
            </a:r>
            <a:r>
              <a:rPr lang="en-US" altLang="ko-KR" sz="1800" dirty="0">
                <a:latin typeface="Bahnschrift Light Condensed" pitchFamily="34" charset="0"/>
              </a:rPr>
              <a:t> </a:t>
            </a:r>
            <a:r>
              <a:rPr lang="en-US" altLang="ko-KR" sz="1800" dirty="0" err="1">
                <a:latin typeface="Bahnschrift Light Condensed" pitchFamily="34" charset="0"/>
              </a:rPr>
              <a:t>gönderilmek</a:t>
            </a:r>
            <a:r>
              <a:rPr lang="en-US" altLang="ko-KR" sz="1800" dirty="0">
                <a:latin typeface="Bahnschrift Light Condensed" pitchFamily="34" charset="0"/>
              </a:rPr>
              <a:t> </a:t>
            </a:r>
            <a:r>
              <a:rPr lang="en-US" altLang="ko-KR" sz="1800" dirty="0" err="1">
                <a:latin typeface="Bahnschrift Light Condensed" pitchFamily="34" charset="0"/>
              </a:rPr>
              <a:t>üzere</a:t>
            </a:r>
            <a:r>
              <a:rPr lang="en-US" altLang="ko-KR" sz="1800" dirty="0">
                <a:latin typeface="Bahnschrift Light Condensed" pitchFamily="34" charset="0"/>
              </a:rPr>
              <a:t> İl </a:t>
            </a:r>
            <a:r>
              <a:rPr lang="en-US" altLang="ko-KR" sz="1800" dirty="0" err="1">
                <a:latin typeface="Bahnschrift Light Condensed" pitchFamily="34" charset="0"/>
              </a:rPr>
              <a:t>MEM’e</a:t>
            </a:r>
            <a:r>
              <a:rPr lang="en-US" altLang="ko-KR" sz="1800" dirty="0">
                <a:latin typeface="Bahnschrift Light Condensed" pitchFamily="34" charset="0"/>
              </a:rPr>
              <a:t> </a:t>
            </a:r>
            <a:r>
              <a:rPr lang="en-US" altLang="ko-KR" sz="1800" dirty="0" err="1">
                <a:latin typeface="Bahnschrift Light Condensed" pitchFamily="34" charset="0"/>
              </a:rPr>
              <a:t>gönderildi</a:t>
            </a:r>
            <a:r>
              <a:rPr lang="en-US" altLang="ko-KR" sz="1800" dirty="0" smtClean="0">
                <a:latin typeface="Bahnschrift Light Condensed" pitchFamily="34" charset="0"/>
              </a:rPr>
              <a:t>.</a:t>
            </a:r>
            <a:endParaRPr lang="en-US" altLang="ko-KR" sz="1800" dirty="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2090594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altLang="ko-KR" dirty="0" smtClean="0">
                <a:latin typeface="Bahnschrift Light Condensed" pitchFamily="34" charset="0"/>
              </a:rPr>
              <a:t>1- </a:t>
            </a:r>
            <a:r>
              <a:rPr lang="en-US" altLang="ko-KR" dirty="0" smtClean="0">
                <a:latin typeface="Bahnschrift Light Condensed" pitchFamily="34" charset="0"/>
              </a:rPr>
              <a:t>ORTAK EYLEM PLANI KAPSAMINDA YAPILACAK FAALİYETLERİN BİR SONRAKİ  EĞİTİM-ÖĞRETİM YILI İÇİN PLANLANACAK FAALİYETLERE GERİ BİLDİRİM SAĞLAMASI İÇİN ‘’İZLEME VE DEĞERLENDİRME SÜRECİ’’</a:t>
            </a:r>
            <a:r>
              <a:rPr lang="tr-TR" altLang="ko-KR" dirty="0" smtClean="0">
                <a:latin typeface="Bahnschrift Light Condensed" pitchFamily="34" charset="0"/>
              </a:rPr>
              <a:t> </a:t>
            </a:r>
            <a:r>
              <a:rPr lang="en-US" altLang="ko-KR" dirty="0" smtClean="0">
                <a:latin typeface="Bahnschrift Light Condensed" pitchFamily="34" charset="0"/>
              </a:rPr>
              <a:t>PLANI</a:t>
            </a:r>
            <a:endParaRPr lang="en-US" altLang="ko-KR" dirty="0">
              <a:latin typeface="Bahnschrift Light Condensed" pitchFamily="34" charset="0"/>
            </a:endParaRPr>
          </a:p>
        </p:txBody>
      </p:sp>
      <p:sp>
        <p:nvSpPr>
          <p:cNvPr id="5" name="Content Placeholder 4"/>
          <p:cNvSpPr>
            <a:spLocks noGrp="1"/>
          </p:cNvSpPr>
          <p:nvPr>
            <p:ph idx="10"/>
          </p:nvPr>
        </p:nvSpPr>
        <p:spPr/>
        <p:txBody>
          <a:bodyPr/>
          <a:lstStyle/>
          <a:p>
            <a:r>
              <a:rPr lang="en-US" altLang="ko-KR" sz="1800" dirty="0">
                <a:latin typeface="Bahnschrift Light Condensed" pitchFamily="34" charset="0"/>
              </a:rPr>
              <a:t>30 </a:t>
            </a:r>
            <a:r>
              <a:rPr lang="en-US" altLang="ko-KR" sz="1800" dirty="0" err="1">
                <a:latin typeface="Bahnschrift Light Condensed" pitchFamily="34" charset="0"/>
              </a:rPr>
              <a:t>Kasım</a:t>
            </a:r>
            <a:r>
              <a:rPr lang="en-US" altLang="ko-KR" sz="1800" dirty="0">
                <a:latin typeface="Bahnschrift Light Condensed" pitchFamily="34" charset="0"/>
              </a:rPr>
              <a:t> </a:t>
            </a:r>
            <a:r>
              <a:rPr lang="en-US" altLang="ko-KR" sz="1800" dirty="0" err="1">
                <a:latin typeface="Bahnschrift Light Condensed" pitchFamily="34" charset="0"/>
              </a:rPr>
              <a:t>Çarşamba</a:t>
            </a:r>
            <a:r>
              <a:rPr lang="en-US" altLang="ko-KR" sz="1800" dirty="0">
                <a:latin typeface="Bahnschrift Light Condensed" pitchFamily="34" charset="0"/>
              </a:rPr>
              <a:t> </a:t>
            </a:r>
            <a:r>
              <a:rPr lang="en-US" altLang="ko-KR" sz="1800" dirty="0" err="1">
                <a:latin typeface="Bahnschrift Light Condensed" pitchFamily="34" charset="0"/>
              </a:rPr>
              <a:t>günü</a:t>
            </a:r>
            <a:r>
              <a:rPr lang="en-US" altLang="ko-KR" sz="1800" dirty="0">
                <a:latin typeface="Bahnschrift Light Condensed" pitchFamily="34" charset="0"/>
              </a:rPr>
              <a:t> </a:t>
            </a:r>
            <a:r>
              <a:rPr lang="en-US" altLang="ko-KR" sz="1800" dirty="0" err="1">
                <a:latin typeface="Bahnschrift Light Condensed" pitchFamily="34" charset="0"/>
              </a:rPr>
              <a:t>ortak</a:t>
            </a:r>
            <a:r>
              <a:rPr lang="en-US" altLang="ko-KR" sz="1800" dirty="0">
                <a:latin typeface="Bahnschrift Light Condensed" pitchFamily="34" charset="0"/>
              </a:rPr>
              <a:t> </a:t>
            </a:r>
            <a:r>
              <a:rPr lang="en-US" altLang="ko-KR" sz="1800" dirty="0" err="1">
                <a:latin typeface="Bahnschrift Light Condensed" pitchFamily="34" charset="0"/>
              </a:rPr>
              <a:t>eylem</a:t>
            </a:r>
            <a:r>
              <a:rPr lang="en-US" altLang="ko-KR" sz="1800" dirty="0">
                <a:latin typeface="Bahnschrift Light Condensed" pitchFamily="34" charset="0"/>
              </a:rPr>
              <a:t> </a:t>
            </a:r>
            <a:r>
              <a:rPr lang="en-US" altLang="ko-KR" sz="1800" dirty="0" err="1">
                <a:latin typeface="Bahnschrift Light Condensed" pitchFamily="34" charset="0"/>
              </a:rPr>
              <a:t>planının</a:t>
            </a:r>
            <a:r>
              <a:rPr lang="en-US" altLang="ko-KR" sz="1800" dirty="0">
                <a:latin typeface="Bahnschrift Light Condensed" pitchFamily="34" charset="0"/>
              </a:rPr>
              <a:t> </a:t>
            </a:r>
            <a:r>
              <a:rPr lang="en-US" altLang="ko-KR" sz="1800" dirty="0" err="1">
                <a:latin typeface="Bahnschrift Light Condensed" pitchFamily="34" charset="0"/>
              </a:rPr>
              <a:t>gözden</a:t>
            </a:r>
            <a:r>
              <a:rPr lang="en-US" altLang="ko-KR" sz="1800" dirty="0">
                <a:latin typeface="Bahnschrift Light Condensed" pitchFamily="34" charset="0"/>
              </a:rPr>
              <a:t> </a:t>
            </a:r>
            <a:r>
              <a:rPr lang="en-US" altLang="ko-KR" sz="1800" dirty="0" err="1">
                <a:latin typeface="Bahnschrift Light Condensed" pitchFamily="34" charset="0"/>
              </a:rPr>
              <a:t>geçirilmesi</a:t>
            </a:r>
            <a:r>
              <a:rPr lang="en-US" altLang="ko-KR" sz="1800" dirty="0">
                <a:latin typeface="Bahnschrift Light Condensed" pitchFamily="34" charset="0"/>
              </a:rPr>
              <a:t>, </a:t>
            </a:r>
            <a:r>
              <a:rPr lang="en-US" altLang="ko-KR" sz="1800" dirty="0" err="1">
                <a:latin typeface="Bahnschrift Light Condensed" pitchFamily="34" charset="0"/>
              </a:rPr>
              <a:t>değerlendirilmesi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gerekli</a:t>
            </a:r>
            <a:r>
              <a:rPr lang="en-US" altLang="ko-KR" sz="1800" dirty="0">
                <a:latin typeface="Bahnschrift Light Condensed" pitchFamily="34" charset="0"/>
              </a:rPr>
              <a:t> </a:t>
            </a:r>
            <a:r>
              <a:rPr lang="en-US" altLang="ko-KR" sz="1800" dirty="0" err="1">
                <a:latin typeface="Bahnschrift Light Condensed" pitchFamily="34" charset="0"/>
              </a:rPr>
              <a:t>durumda</a:t>
            </a:r>
            <a:r>
              <a:rPr lang="en-US" altLang="ko-KR" sz="1800" dirty="0">
                <a:latin typeface="Bahnschrift Light Condensed" pitchFamily="34" charset="0"/>
              </a:rPr>
              <a:t> </a:t>
            </a:r>
            <a:r>
              <a:rPr lang="en-US" altLang="ko-KR" sz="1800" dirty="0" err="1">
                <a:latin typeface="Bahnschrift Light Condensed" pitchFamily="34" charset="0"/>
              </a:rPr>
              <a:t>güncellenmesi</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Müdürleri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Koordinatörleri</a:t>
            </a:r>
            <a:r>
              <a:rPr lang="en-US" altLang="ko-KR" sz="1800" dirty="0" smtClean="0">
                <a:latin typeface="Bahnschrift Light Condensed" pitchFamily="34" charset="0"/>
              </a:rPr>
              <a:t>)</a:t>
            </a:r>
            <a:r>
              <a:rPr lang="tr-TR" altLang="ko-KR" sz="1800" dirty="0" smtClean="0">
                <a:latin typeface="Bahnschrift Light Condensed" pitchFamily="34" charset="0"/>
              </a:rPr>
              <a:t> </a:t>
            </a:r>
            <a:r>
              <a:rPr lang="en-US" altLang="ko-KR" sz="1800" dirty="0" err="1" smtClean="0">
                <a:latin typeface="Bahnschrift Light Condensed" pitchFamily="34" charset="0"/>
              </a:rPr>
              <a:t>yapılacak</a:t>
            </a:r>
            <a:r>
              <a:rPr lang="en-US" altLang="ko-KR" sz="1800" dirty="0">
                <a:latin typeface="Bahnschrift Light Condensed" pitchFamily="34" charset="0"/>
              </a:rPr>
              <a:t>.</a:t>
            </a:r>
          </a:p>
          <a:p>
            <a:endParaRPr lang="en-US" altLang="ko-KR" sz="1800" dirty="0">
              <a:latin typeface="Bahnschrift Light Condensed" pitchFamily="34" charset="0"/>
            </a:endParaRPr>
          </a:p>
          <a:p>
            <a:r>
              <a:rPr lang="en-US" altLang="ko-KR" sz="1800" dirty="0">
                <a:latin typeface="Bahnschrift Light Condensed" pitchFamily="34" charset="0"/>
              </a:rPr>
              <a:t>   30 </a:t>
            </a:r>
            <a:r>
              <a:rPr lang="en-US" altLang="ko-KR" sz="1800" dirty="0" err="1">
                <a:latin typeface="Bahnschrift Light Condensed" pitchFamily="34" charset="0"/>
              </a:rPr>
              <a:t>Ocak</a:t>
            </a:r>
            <a:r>
              <a:rPr lang="en-US" altLang="ko-KR" sz="1800" dirty="0">
                <a:latin typeface="Bahnschrift Light Condensed" pitchFamily="34" charset="0"/>
              </a:rPr>
              <a:t> 2022 </a:t>
            </a:r>
            <a:r>
              <a:rPr lang="en-US" altLang="ko-KR" sz="1800" dirty="0" err="1">
                <a:latin typeface="Bahnschrift Light Condensed" pitchFamily="34" charset="0"/>
              </a:rPr>
              <a:t>Pazartesi</a:t>
            </a:r>
            <a:r>
              <a:rPr lang="en-US" altLang="ko-KR" sz="1800" dirty="0">
                <a:latin typeface="Bahnschrift Light Condensed" pitchFamily="34" charset="0"/>
              </a:rPr>
              <a:t> </a:t>
            </a:r>
            <a:r>
              <a:rPr lang="en-US" altLang="ko-KR" sz="1800" dirty="0" err="1">
                <a:latin typeface="Bahnschrift Light Condensed" pitchFamily="34" charset="0"/>
              </a:rPr>
              <a:t>günü</a:t>
            </a:r>
            <a:r>
              <a:rPr lang="en-US" altLang="ko-KR" sz="1800" dirty="0">
                <a:latin typeface="Bahnschrift Light Condensed" pitchFamily="34" charset="0"/>
              </a:rPr>
              <a:t> </a:t>
            </a:r>
            <a:r>
              <a:rPr lang="en-US" altLang="ko-KR" sz="1800" dirty="0" err="1">
                <a:latin typeface="Bahnschrift Light Condensed" pitchFamily="34" charset="0"/>
              </a:rPr>
              <a:t>ortak</a:t>
            </a:r>
            <a:r>
              <a:rPr lang="en-US" altLang="ko-KR" sz="1800" dirty="0">
                <a:latin typeface="Bahnschrift Light Condensed" pitchFamily="34" charset="0"/>
              </a:rPr>
              <a:t> </a:t>
            </a:r>
            <a:r>
              <a:rPr lang="en-US" altLang="ko-KR" sz="1800" dirty="0" err="1">
                <a:latin typeface="Bahnschrift Light Condensed" pitchFamily="34" charset="0"/>
              </a:rPr>
              <a:t>eylem</a:t>
            </a:r>
            <a:r>
              <a:rPr lang="en-US" altLang="ko-KR" sz="1800" dirty="0">
                <a:latin typeface="Bahnschrift Light Condensed" pitchFamily="34" charset="0"/>
              </a:rPr>
              <a:t> </a:t>
            </a:r>
            <a:r>
              <a:rPr lang="en-US" altLang="ko-KR" sz="1800" dirty="0" err="1">
                <a:latin typeface="Bahnschrift Light Condensed" pitchFamily="34" charset="0"/>
              </a:rPr>
              <a:t>planının</a:t>
            </a:r>
            <a:r>
              <a:rPr lang="en-US" altLang="ko-KR" sz="1800" dirty="0">
                <a:latin typeface="Bahnschrift Light Condensed" pitchFamily="34" charset="0"/>
              </a:rPr>
              <a:t> </a:t>
            </a:r>
            <a:r>
              <a:rPr lang="en-US" altLang="ko-KR" sz="1800" dirty="0" err="1">
                <a:latin typeface="Bahnschrift Light Condensed" pitchFamily="34" charset="0"/>
              </a:rPr>
              <a:t>gözden</a:t>
            </a:r>
            <a:r>
              <a:rPr lang="en-US" altLang="ko-KR" sz="1800" dirty="0">
                <a:latin typeface="Bahnschrift Light Condensed" pitchFamily="34" charset="0"/>
              </a:rPr>
              <a:t> </a:t>
            </a:r>
            <a:r>
              <a:rPr lang="en-US" altLang="ko-KR" sz="1800" dirty="0" err="1">
                <a:latin typeface="Bahnschrift Light Condensed" pitchFamily="34" charset="0"/>
              </a:rPr>
              <a:t>geçirilmesi</a:t>
            </a:r>
            <a:r>
              <a:rPr lang="en-US" altLang="ko-KR" sz="1800" dirty="0">
                <a:latin typeface="Bahnschrift Light Condensed" pitchFamily="34" charset="0"/>
              </a:rPr>
              <a:t>, </a:t>
            </a:r>
            <a:r>
              <a:rPr lang="en-US" altLang="ko-KR" sz="1800" dirty="0" err="1">
                <a:latin typeface="Bahnschrift Light Condensed" pitchFamily="34" charset="0"/>
              </a:rPr>
              <a:t>değerlendirilmesi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gerekli</a:t>
            </a:r>
            <a:r>
              <a:rPr lang="en-US" altLang="ko-KR" sz="1800" dirty="0">
                <a:latin typeface="Bahnschrift Light Condensed" pitchFamily="34" charset="0"/>
              </a:rPr>
              <a:t> </a:t>
            </a:r>
            <a:r>
              <a:rPr lang="en-US" altLang="ko-KR" sz="1800" dirty="0" err="1">
                <a:latin typeface="Bahnschrift Light Condensed" pitchFamily="34" charset="0"/>
              </a:rPr>
              <a:t>durumda</a:t>
            </a:r>
            <a:r>
              <a:rPr lang="en-US" altLang="ko-KR" sz="1800" dirty="0">
                <a:latin typeface="Bahnschrift Light Condensed" pitchFamily="34" charset="0"/>
              </a:rPr>
              <a:t> </a:t>
            </a:r>
            <a:r>
              <a:rPr lang="en-US" altLang="ko-KR" sz="1800" dirty="0" err="1">
                <a:latin typeface="Bahnschrift Light Condensed" pitchFamily="34" charset="0"/>
              </a:rPr>
              <a:t>güncellenmesi</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Müdürleri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Koordinatörleri</a:t>
            </a:r>
            <a:r>
              <a:rPr lang="en-US" altLang="ko-KR" sz="1800" dirty="0" smtClean="0">
                <a:latin typeface="Bahnschrift Light Condensed" pitchFamily="34" charset="0"/>
              </a:rPr>
              <a:t>)</a:t>
            </a:r>
            <a:r>
              <a:rPr lang="tr-TR" altLang="ko-KR" sz="1800" dirty="0" smtClean="0">
                <a:latin typeface="Bahnschrift Light Condensed" pitchFamily="34" charset="0"/>
              </a:rPr>
              <a:t> </a:t>
            </a:r>
            <a:r>
              <a:rPr lang="en-US" altLang="ko-KR" sz="1800" dirty="0" err="1" smtClean="0">
                <a:latin typeface="Bahnschrift Light Condensed" pitchFamily="34" charset="0"/>
              </a:rPr>
              <a:t>yapılacak</a:t>
            </a:r>
            <a:r>
              <a:rPr lang="en-US" altLang="ko-KR" sz="1800" dirty="0">
                <a:latin typeface="Bahnschrift Light Condensed" pitchFamily="34" charset="0"/>
              </a:rPr>
              <a:t>.</a:t>
            </a:r>
          </a:p>
          <a:p>
            <a:endParaRPr lang="en-US" altLang="ko-KR" sz="1800" dirty="0">
              <a:latin typeface="Bahnschrift Light Condensed" pitchFamily="34" charset="0"/>
            </a:endParaRPr>
          </a:p>
          <a:p>
            <a:r>
              <a:rPr lang="en-US" altLang="ko-KR" sz="1800" dirty="0">
                <a:latin typeface="Bahnschrift Light Condensed" pitchFamily="34" charset="0"/>
              </a:rPr>
              <a:t>     31 Mart 2023 </a:t>
            </a:r>
            <a:r>
              <a:rPr lang="en-US" altLang="ko-KR" sz="1800" dirty="0" err="1">
                <a:latin typeface="Bahnschrift Light Condensed" pitchFamily="34" charset="0"/>
              </a:rPr>
              <a:t>Cuma</a:t>
            </a:r>
            <a:r>
              <a:rPr lang="en-US" altLang="ko-KR" sz="1800" dirty="0">
                <a:latin typeface="Bahnschrift Light Condensed" pitchFamily="34" charset="0"/>
              </a:rPr>
              <a:t> </a:t>
            </a:r>
            <a:r>
              <a:rPr lang="en-US" altLang="ko-KR" sz="1800" dirty="0" err="1">
                <a:latin typeface="Bahnschrift Light Condensed" pitchFamily="34" charset="0"/>
              </a:rPr>
              <a:t>günü</a:t>
            </a:r>
            <a:r>
              <a:rPr lang="en-US" altLang="ko-KR" sz="1800" dirty="0">
                <a:latin typeface="Bahnschrift Light Condensed" pitchFamily="34" charset="0"/>
              </a:rPr>
              <a:t> </a:t>
            </a:r>
            <a:r>
              <a:rPr lang="en-US" altLang="ko-KR" sz="1800" dirty="0" err="1">
                <a:latin typeface="Bahnschrift Light Condensed" pitchFamily="34" charset="0"/>
              </a:rPr>
              <a:t>ortak</a:t>
            </a:r>
            <a:r>
              <a:rPr lang="en-US" altLang="ko-KR" sz="1800" dirty="0">
                <a:latin typeface="Bahnschrift Light Condensed" pitchFamily="34" charset="0"/>
              </a:rPr>
              <a:t> </a:t>
            </a:r>
            <a:r>
              <a:rPr lang="en-US" altLang="ko-KR" sz="1800" dirty="0" err="1">
                <a:latin typeface="Bahnschrift Light Condensed" pitchFamily="34" charset="0"/>
              </a:rPr>
              <a:t>eylem</a:t>
            </a:r>
            <a:r>
              <a:rPr lang="en-US" altLang="ko-KR" sz="1800" dirty="0">
                <a:latin typeface="Bahnschrift Light Condensed" pitchFamily="34" charset="0"/>
              </a:rPr>
              <a:t> </a:t>
            </a:r>
            <a:r>
              <a:rPr lang="en-US" altLang="ko-KR" sz="1800" dirty="0" err="1">
                <a:latin typeface="Bahnschrift Light Condensed" pitchFamily="34" charset="0"/>
              </a:rPr>
              <a:t>planının</a:t>
            </a:r>
            <a:r>
              <a:rPr lang="en-US" altLang="ko-KR" sz="1800" dirty="0">
                <a:latin typeface="Bahnschrift Light Condensed" pitchFamily="34" charset="0"/>
              </a:rPr>
              <a:t> </a:t>
            </a:r>
            <a:r>
              <a:rPr lang="en-US" altLang="ko-KR" sz="1800" dirty="0" err="1">
                <a:latin typeface="Bahnschrift Light Condensed" pitchFamily="34" charset="0"/>
              </a:rPr>
              <a:t>gözden</a:t>
            </a:r>
            <a:r>
              <a:rPr lang="en-US" altLang="ko-KR" sz="1800" dirty="0">
                <a:latin typeface="Bahnschrift Light Condensed" pitchFamily="34" charset="0"/>
              </a:rPr>
              <a:t> </a:t>
            </a:r>
            <a:r>
              <a:rPr lang="en-US" altLang="ko-KR" sz="1800" dirty="0" err="1">
                <a:latin typeface="Bahnschrift Light Condensed" pitchFamily="34" charset="0"/>
              </a:rPr>
              <a:t>geçirilmesi</a:t>
            </a:r>
            <a:r>
              <a:rPr lang="en-US" altLang="ko-KR" sz="1800" dirty="0">
                <a:latin typeface="Bahnschrift Light Condensed" pitchFamily="34" charset="0"/>
              </a:rPr>
              <a:t>, </a:t>
            </a:r>
            <a:r>
              <a:rPr lang="en-US" altLang="ko-KR" sz="1800" dirty="0" err="1">
                <a:latin typeface="Bahnschrift Light Condensed" pitchFamily="34" charset="0"/>
              </a:rPr>
              <a:t>değerlendirilmesi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gerekli</a:t>
            </a:r>
            <a:r>
              <a:rPr lang="en-US" altLang="ko-KR" sz="1800" dirty="0">
                <a:latin typeface="Bahnschrift Light Condensed" pitchFamily="34" charset="0"/>
              </a:rPr>
              <a:t> </a:t>
            </a:r>
            <a:r>
              <a:rPr lang="en-US" altLang="ko-KR" sz="1800" dirty="0" err="1">
                <a:latin typeface="Bahnschrift Light Condensed" pitchFamily="34" charset="0"/>
              </a:rPr>
              <a:t>durumda</a:t>
            </a:r>
            <a:r>
              <a:rPr lang="en-US" altLang="ko-KR" sz="1800" dirty="0">
                <a:latin typeface="Bahnschrift Light Condensed" pitchFamily="34" charset="0"/>
              </a:rPr>
              <a:t> </a:t>
            </a:r>
            <a:r>
              <a:rPr lang="en-US" altLang="ko-KR" sz="1800" dirty="0" err="1">
                <a:latin typeface="Bahnschrift Light Condensed" pitchFamily="34" charset="0"/>
              </a:rPr>
              <a:t>güncellenmesi</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Müdürleri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Koordinatörleri</a:t>
            </a:r>
            <a:r>
              <a:rPr lang="en-US" altLang="ko-KR" sz="1800" dirty="0" smtClean="0">
                <a:latin typeface="Bahnschrift Light Condensed" pitchFamily="34" charset="0"/>
              </a:rPr>
              <a:t>)</a:t>
            </a:r>
            <a:r>
              <a:rPr lang="tr-TR" altLang="ko-KR" sz="1800" dirty="0" smtClean="0">
                <a:latin typeface="Bahnschrift Light Condensed" pitchFamily="34" charset="0"/>
              </a:rPr>
              <a:t> </a:t>
            </a:r>
            <a:r>
              <a:rPr lang="en-US" altLang="ko-KR" sz="1800" dirty="0" err="1" smtClean="0">
                <a:latin typeface="Bahnschrift Light Condensed" pitchFamily="34" charset="0"/>
              </a:rPr>
              <a:t>yapılacak</a:t>
            </a:r>
            <a:r>
              <a:rPr lang="en-US" altLang="ko-KR" sz="1800" dirty="0">
                <a:latin typeface="Bahnschrift Light Condensed" pitchFamily="34" charset="0"/>
              </a:rPr>
              <a:t>.</a:t>
            </a:r>
            <a:endParaRPr lang="en-US" altLang="ko-KR" sz="1800" dirty="0" smtClean="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3415202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31590"/>
            <a:ext cx="8784976" cy="460648"/>
          </a:xfrm>
        </p:spPr>
        <p:txBody>
          <a:bodyPr/>
          <a:lstStyle/>
          <a:p>
            <a:r>
              <a:rPr lang="en-US" altLang="ko-KR" dirty="0" smtClean="0">
                <a:latin typeface="Bahnschrift Light Condensed" pitchFamily="34" charset="0"/>
              </a:rPr>
              <a:t>ORTAK EYLEM PLANI KAPSAMINDA YAPILACAK FAALİYETLERİN BİR SONRAKİ  EĞİTİM-ÖĞRETİM YILI İÇİN PLANLANACAK FAALİYETLERE GERİ BİLDİRİM SAĞLAMASI İÇİN ‘’İZLEME VE DEĞERLENDİRME SÜRECİ’’</a:t>
            </a:r>
            <a:r>
              <a:rPr lang="tr-TR" altLang="ko-KR" dirty="0" smtClean="0">
                <a:latin typeface="Bahnschrift Light Condensed" pitchFamily="34" charset="0"/>
              </a:rPr>
              <a:t> </a:t>
            </a:r>
            <a:r>
              <a:rPr lang="en-US" altLang="ko-KR" dirty="0" smtClean="0">
                <a:latin typeface="Bahnschrift Light Condensed" pitchFamily="34" charset="0"/>
              </a:rPr>
              <a:t>PLANI</a:t>
            </a:r>
            <a:endParaRPr lang="en-US" altLang="ko-KR" dirty="0">
              <a:latin typeface="Bahnschrift Light Condensed" pitchFamily="34" charset="0"/>
            </a:endParaRPr>
          </a:p>
        </p:txBody>
      </p:sp>
      <p:sp>
        <p:nvSpPr>
          <p:cNvPr id="5" name="Content Placeholder 4"/>
          <p:cNvSpPr>
            <a:spLocks noGrp="1"/>
          </p:cNvSpPr>
          <p:nvPr>
            <p:ph idx="10"/>
          </p:nvPr>
        </p:nvSpPr>
        <p:spPr>
          <a:xfrm>
            <a:off x="405880" y="1779662"/>
            <a:ext cx="8496944" cy="2995737"/>
          </a:xfrm>
        </p:spPr>
        <p:txBody>
          <a:bodyPr/>
          <a:lstStyle/>
          <a:p>
            <a:r>
              <a:rPr lang="tr-TR" altLang="ko-KR" sz="1800" dirty="0" smtClean="0">
                <a:latin typeface="Bahnschrift Light Condensed" pitchFamily="34" charset="0"/>
              </a:rPr>
              <a:t>   </a:t>
            </a:r>
            <a:r>
              <a:rPr lang="en-US" altLang="ko-KR" sz="1800" dirty="0" smtClean="0">
                <a:latin typeface="Bahnschrift Light Condensed" pitchFamily="34" charset="0"/>
              </a:rPr>
              <a:t>30 </a:t>
            </a:r>
            <a:r>
              <a:rPr lang="en-US" altLang="ko-KR" sz="1800" dirty="0" err="1">
                <a:latin typeface="Bahnschrift Light Condensed" pitchFamily="34" charset="0"/>
              </a:rPr>
              <a:t>Kasım</a:t>
            </a:r>
            <a:r>
              <a:rPr lang="en-US" altLang="ko-KR" sz="1800" dirty="0">
                <a:latin typeface="Bahnschrift Light Condensed" pitchFamily="34" charset="0"/>
              </a:rPr>
              <a:t> </a:t>
            </a:r>
            <a:r>
              <a:rPr lang="en-US" altLang="ko-KR" sz="1800" dirty="0" err="1">
                <a:latin typeface="Bahnschrift Light Condensed" pitchFamily="34" charset="0"/>
              </a:rPr>
              <a:t>Çarşamba</a:t>
            </a:r>
            <a:r>
              <a:rPr lang="en-US" altLang="ko-KR" sz="1800" dirty="0">
                <a:latin typeface="Bahnschrift Light Condensed" pitchFamily="34" charset="0"/>
              </a:rPr>
              <a:t> </a:t>
            </a:r>
            <a:r>
              <a:rPr lang="en-US" altLang="ko-KR" sz="1800" dirty="0" err="1">
                <a:latin typeface="Bahnschrift Light Condensed" pitchFamily="34" charset="0"/>
              </a:rPr>
              <a:t>günü</a:t>
            </a:r>
            <a:r>
              <a:rPr lang="en-US" altLang="ko-KR" sz="1800" dirty="0">
                <a:latin typeface="Bahnschrift Light Condensed" pitchFamily="34" charset="0"/>
              </a:rPr>
              <a:t> </a:t>
            </a:r>
            <a:r>
              <a:rPr lang="en-US" altLang="ko-KR" sz="1800" dirty="0" err="1">
                <a:latin typeface="Bahnschrift Light Condensed" pitchFamily="34" charset="0"/>
              </a:rPr>
              <a:t>ortak</a:t>
            </a:r>
            <a:r>
              <a:rPr lang="en-US" altLang="ko-KR" sz="1800" dirty="0">
                <a:latin typeface="Bahnschrift Light Condensed" pitchFamily="34" charset="0"/>
              </a:rPr>
              <a:t> </a:t>
            </a:r>
            <a:r>
              <a:rPr lang="en-US" altLang="ko-KR" sz="1800" dirty="0" err="1">
                <a:latin typeface="Bahnschrift Light Condensed" pitchFamily="34" charset="0"/>
              </a:rPr>
              <a:t>eylem</a:t>
            </a:r>
            <a:r>
              <a:rPr lang="en-US" altLang="ko-KR" sz="1800" dirty="0">
                <a:latin typeface="Bahnschrift Light Condensed" pitchFamily="34" charset="0"/>
              </a:rPr>
              <a:t> </a:t>
            </a:r>
            <a:r>
              <a:rPr lang="en-US" altLang="ko-KR" sz="1800" dirty="0" err="1">
                <a:latin typeface="Bahnschrift Light Condensed" pitchFamily="34" charset="0"/>
              </a:rPr>
              <a:t>planının</a:t>
            </a:r>
            <a:r>
              <a:rPr lang="en-US" altLang="ko-KR" sz="1800" dirty="0">
                <a:latin typeface="Bahnschrift Light Condensed" pitchFamily="34" charset="0"/>
              </a:rPr>
              <a:t> </a:t>
            </a:r>
            <a:r>
              <a:rPr lang="en-US" altLang="ko-KR" sz="1800" dirty="0" err="1">
                <a:latin typeface="Bahnschrift Light Condensed" pitchFamily="34" charset="0"/>
              </a:rPr>
              <a:t>gözden</a:t>
            </a:r>
            <a:r>
              <a:rPr lang="en-US" altLang="ko-KR" sz="1800" dirty="0">
                <a:latin typeface="Bahnschrift Light Condensed" pitchFamily="34" charset="0"/>
              </a:rPr>
              <a:t> </a:t>
            </a:r>
            <a:r>
              <a:rPr lang="en-US" altLang="ko-KR" sz="1800" dirty="0" err="1">
                <a:latin typeface="Bahnschrift Light Condensed" pitchFamily="34" charset="0"/>
              </a:rPr>
              <a:t>geçirilmesi</a:t>
            </a:r>
            <a:r>
              <a:rPr lang="en-US" altLang="ko-KR" sz="1800" dirty="0">
                <a:latin typeface="Bahnschrift Light Condensed" pitchFamily="34" charset="0"/>
              </a:rPr>
              <a:t>, </a:t>
            </a:r>
            <a:r>
              <a:rPr lang="en-US" altLang="ko-KR" sz="1800" dirty="0" err="1">
                <a:latin typeface="Bahnschrift Light Condensed" pitchFamily="34" charset="0"/>
              </a:rPr>
              <a:t>değerlendirilmesi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gerekli</a:t>
            </a:r>
            <a:r>
              <a:rPr lang="en-US" altLang="ko-KR" sz="1800" dirty="0">
                <a:latin typeface="Bahnschrift Light Condensed" pitchFamily="34" charset="0"/>
              </a:rPr>
              <a:t> </a:t>
            </a:r>
            <a:r>
              <a:rPr lang="en-US" altLang="ko-KR" sz="1800" dirty="0" err="1">
                <a:latin typeface="Bahnschrift Light Condensed" pitchFamily="34" charset="0"/>
              </a:rPr>
              <a:t>durumda</a:t>
            </a:r>
            <a:r>
              <a:rPr lang="en-US" altLang="ko-KR" sz="1800" dirty="0">
                <a:latin typeface="Bahnschrift Light Condensed" pitchFamily="34" charset="0"/>
              </a:rPr>
              <a:t> </a:t>
            </a:r>
            <a:r>
              <a:rPr lang="en-US" altLang="ko-KR" sz="1800" dirty="0" err="1">
                <a:latin typeface="Bahnschrift Light Condensed" pitchFamily="34" charset="0"/>
              </a:rPr>
              <a:t>güncellenmesi</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Müdürleri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Koordinatörleri</a:t>
            </a:r>
            <a:r>
              <a:rPr lang="en-US" altLang="ko-KR" sz="1800" dirty="0" smtClean="0">
                <a:latin typeface="Bahnschrift Light Condensed" pitchFamily="34" charset="0"/>
              </a:rPr>
              <a:t>)</a:t>
            </a:r>
            <a:r>
              <a:rPr lang="tr-TR" altLang="ko-KR" sz="1800" dirty="0" smtClean="0">
                <a:latin typeface="Bahnschrift Light Condensed" pitchFamily="34" charset="0"/>
              </a:rPr>
              <a:t> </a:t>
            </a:r>
            <a:r>
              <a:rPr lang="en-US" altLang="ko-KR" sz="1800" dirty="0" err="1" smtClean="0">
                <a:latin typeface="Bahnschrift Light Condensed" pitchFamily="34" charset="0"/>
              </a:rPr>
              <a:t>yapılacak</a:t>
            </a:r>
            <a:r>
              <a:rPr lang="en-US" altLang="ko-KR" sz="1800" dirty="0">
                <a:latin typeface="Bahnschrift Light Condensed" pitchFamily="34" charset="0"/>
              </a:rPr>
              <a:t>.</a:t>
            </a:r>
          </a:p>
          <a:p>
            <a:r>
              <a:rPr lang="en-US" altLang="ko-KR" sz="1800" dirty="0" smtClean="0">
                <a:latin typeface="Bahnschrift Light Condensed" pitchFamily="34" charset="0"/>
              </a:rPr>
              <a:t>   30 </a:t>
            </a:r>
            <a:r>
              <a:rPr lang="en-US" altLang="ko-KR" sz="1800" dirty="0" err="1">
                <a:latin typeface="Bahnschrift Light Condensed" pitchFamily="34" charset="0"/>
              </a:rPr>
              <a:t>Ocak</a:t>
            </a:r>
            <a:r>
              <a:rPr lang="en-US" altLang="ko-KR" sz="1800" dirty="0">
                <a:latin typeface="Bahnschrift Light Condensed" pitchFamily="34" charset="0"/>
              </a:rPr>
              <a:t> 2022 </a:t>
            </a:r>
            <a:r>
              <a:rPr lang="en-US" altLang="ko-KR" sz="1800" dirty="0" err="1">
                <a:latin typeface="Bahnschrift Light Condensed" pitchFamily="34" charset="0"/>
              </a:rPr>
              <a:t>Pazartesi</a:t>
            </a:r>
            <a:r>
              <a:rPr lang="en-US" altLang="ko-KR" sz="1800" dirty="0">
                <a:latin typeface="Bahnschrift Light Condensed" pitchFamily="34" charset="0"/>
              </a:rPr>
              <a:t> </a:t>
            </a:r>
            <a:r>
              <a:rPr lang="en-US" altLang="ko-KR" sz="1800" dirty="0" err="1">
                <a:latin typeface="Bahnschrift Light Condensed" pitchFamily="34" charset="0"/>
              </a:rPr>
              <a:t>günü</a:t>
            </a:r>
            <a:r>
              <a:rPr lang="en-US" altLang="ko-KR" sz="1800" dirty="0">
                <a:latin typeface="Bahnschrift Light Condensed" pitchFamily="34" charset="0"/>
              </a:rPr>
              <a:t> </a:t>
            </a:r>
            <a:r>
              <a:rPr lang="en-US" altLang="ko-KR" sz="1800" dirty="0" err="1">
                <a:latin typeface="Bahnschrift Light Condensed" pitchFamily="34" charset="0"/>
              </a:rPr>
              <a:t>ortak</a:t>
            </a:r>
            <a:r>
              <a:rPr lang="en-US" altLang="ko-KR" sz="1800" dirty="0">
                <a:latin typeface="Bahnschrift Light Condensed" pitchFamily="34" charset="0"/>
              </a:rPr>
              <a:t> </a:t>
            </a:r>
            <a:r>
              <a:rPr lang="en-US" altLang="ko-KR" sz="1800" dirty="0" err="1">
                <a:latin typeface="Bahnschrift Light Condensed" pitchFamily="34" charset="0"/>
              </a:rPr>
              <a:t>eylem</a:t>
            </a:r>
            <a:r>
              <a:rPr lang="en-US" altLang="ko-KR" sz="1800" dirty="0">
                <a:latin typeface="Bahnschrift Light Condensed" pitchFamily="34" charset="0"/>
              </a:rPr>
              <a:t> </a:t>
            </a:r>
            <a:r>
              <a:rPr lang="en-US" altLang="ko-KR" sz="1800" dirty="0" err="1">
                <a:latin typeface="Bahnschrift Light Condensed" pitchFamily="34" charset="0"/>
              </a:rPr>
              <a:t>planının</a:t>
            </a:r>
            <a:r>
              <a:rPr lang="en-US" altLang="ko-KR" sz="1800" dirty="0">
                <a:latin typeface="Bahnschrift Light Condensed" pitchFamily="34" charset="0"/>
              </a:rPr>
              <a:t> </a:t>
            </a:r>
            <a:r>
              <a:rPr lang="en-US" altLang="ko-KR" sz="1800" dirty="0" err="1">
                <a:latin typeface="Bahnschrift Light Condensed" pitchFamily="34" charset="0"/>
              </a:rPr>
              <a:t>gözden</a:t>
            </a:r>
            <a:r>
              <a:rPr lang="en-US" altLang="ko-KR" sz="1800" dirty="0">
                <a:latin typeface="Bahnschrift Light Condensed" pitchFamily="34" charset="0"/>
              </a:rPr>
              <a:t> </a:t>
            </a:r>
            <a:r>
              <a:rPr lang="en-US" altLang="ko-KR" sz="1800" dirty="0" err="1">
                <a:latin typeface="Bahnschrift Light Condensed" pitchFamily="34" charset="0"/>
              </a:rPr>
              <a:t>geçirilmesi</a:t>
            </a:r>
            <a:r>
              <a:rPr lang="en-US" altLang="ko-KR" sz="1800" dirty="0">
                <a:latin typeface="Bahnschrift Light Condensed" pitchFamily="34" charset="0"/>
              </a:rPr>
              <a:t>, </a:t>
            </a:r>
            <a:r>
              <a:rPr lang="en-US" altLang="ko-KR" sz="1800" dirty="0" err="1">
                <a:latin typeface="Bahnschrift Light Condensed" pitchFamily="34" charset="0"/>
              </a:rPr>
              <a:t>değerlendirilmesi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gerekli</a:t>
            </a:r>
            <a:r>
              <a:rPr lang="en-US" altLang="ko-KR" sz="1800" dirty="0">
                <a:latin typeface="Bahnschrift Light Condensed" pitchFamily="34" charset="0"/>
              </a:rPr>
              <a:t> </a:t>
            </a:r>
            <a:r>
              <a:rPr lang="en-US" altLang="ko-KR" sz="1800" dirty="0" err="1">
                <a:latin typeface="Bahnschrift Light Condensed" pitchFamily="34" charset="0"/>
              </a:rPr>
              <a:t>durumda</a:t>
            </a:r>
            <a:r>
              <a:rPr lang="en-US" altLang="ko-KR" sz="1800" dirty="0">
                <a:latin typeface="Bahnschrift Light Condensed" pitchFamily="34" charset="0"/>
              </a:rPr>
              <a:t> </a:t>
            </a:r>
            <a:r>
              <a:rPr lang="en-US" altLang="ko-KR" sz="1800" dirty="0" err="1">
                <a:latin typeface="Bahnschrift Light Condensed" pitchFamily="34" charset="0"/>
              </a:rPr>
              <a:t>güncellenmesi</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Müdürleri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Koordinatörleri</a:t>
            </a:r>
            <a:r>
              <a:rPr lang="en-US" altLang="ko-KR" sz="1800" dirty="0" smtClean="0">
                <a:latin typeface="Bahnschrift Light Condensed" pitchFamily="34" charset="0"/>
              </a:rPr>
              <a:t>)</a:t>
            </a:r>
            <a:r>
              <a:rPr lang="tr-TR" altLang="ko-KR" sz="1800" dirty="0" smtClean="0">
                <a:latin typeface="Bahnschrift Light Condensed" pitchFamily="34" charset="0"/>
              </a:rPr>
              <a:t> </a:t>
            </a:r>
            <a:r>
              <a:rPr lang="en-US" altLang="ko-KR" sz="1800" dirty="0" err="1" smtClean="0">
                <a:latin typeface="Bahnschrift Light Condensed" pitchFamily="34" charset="0"/>
              </a:rPr>
              <a:t>yapılacak</a:t>
            </a:r>
            <a:r>
              <a:rPr lang="en-US" altLang="ko-KR" sz="1800" dirty="0">
                <a:latin typeface="Bahnschrift Light Condensed" pitchFamily="34" charset="0"/>
              </a:rPr>
              <a:t>.</a:t>
            </a:r>
          </a:p>
          <a:p>
            <a:r>
              <a:rPr lang="en-US" altLang="ko-KR" sz="1800" dirty="0" smtClean="0">
                <a:latin typeface="Bahnschrift Light Condensed" pitchFamily="34" charset="0"/>
              </a:rPr>
              <a:t>   </a:t>
            </a:r>
            <a:r>
              <a:rPr lang="en-US" altLang="ko-KR" sz="1800" dirty="0">
                <a:latin typeface="Bahnschrift Light Condensed" pitchFamily="34" charset="0"/>
              </a:rPr>
              <a:t>31 Mart 2023 </a:t>
            </a:r>
            <a:r>
              <a:rPr lang="en-US" altLang="ko-KR" sz="1800" dirty="0" err="1">
                <a:latin typeface="Bahnschrift Light Condensed" pitchFamily="34" charset="0"/>
              </a:rPr>
              <a:t>Cuma</a:t>
            </a:r>
            <a:r>
              <a:rPr lang="en-US" altLang="ko-KR" sz="1800" dirty="0">
                <a:latin typeface="Bahnschrift Light Condensed" pitchFamily="34" charset="0"/>
              </a:rPr>
              <a:t> </a:t>
            </a:r>
            <a:r>
              <a:rPr lang="en-US" altLang="ko-KR" sz="1800" dirty="0" err="1">
                <a:latin typeface="Bahnschrift Light Condensed" pitchFamily="34" charset="0"/>
              </a:rPr>
              <a:t>günü</a:t>
            </a:r>
            <a:r>
              <a:rPr lang="en-US" altLang="ko-KR" sz="1800" dirty="0">
                <a:latin typeface="Bahnschrift Light Condensed" pitchFamily="34" charset="0"/>
              </a:rPr>
              <a:t> </a:t>
            </a:r>
            <a:r>
              <a:rPr lang="en-US" altLang="ko-KR" sz="1800" dirty="0" err="1">
                <a:latin typeface="Bahnschrift Light Condensed" pitchFamily="34" charset="0"/>
              </a:rPr>
              <a:t>ortak</a:t>
            </a:r>
            <a:r>
              <a:rPr lang="en-US" altLang="ko-KR" sz="1800" dirty="0">
                <a:latin typeface="Bahnschrift Light Condensed" pitchFamily="34" charset="0"/>
              </a:rPr>
              <a:t> </a:t>
            </a:r>
            <a:r>
              <a:rPr lang="en-US" altLang="ko-KR" sz="1800" dirty="0" err="1">
                <a:latin typeface="Bahnschrift Light Condensed" pitchFamily="34" charset="0"/>
              </a:rPr>
              <a:t>eylem</a:t>
            </a:r>
            <a:r>
              <a:rPr lang="en-US" altLang="ko-KR" sz="1800" dirty="0">
                <a:latin typeface="Bahnschrift Light Condensed" pitchFamily="34" charset="0"/>
              </a:rPr>
              <a:t> </a:t>
            </a:r>
            <a:r>
              <a:rPr lang="en-US" altLang="ko-KR" sz="1800" dirty="0" err="1">
                <a:latin typeface="Bahnschrift Light Condensed" pitchFamily="34" charset="0"/>
              </a:rPr>
              <a:t>planının</a:t>
            </a:r>
            <a:r>
              <a:rPr lang="en-US" altLang="ko-KR" sz="1800" dirty="0">
                <a:latin typeface="Bahnschrift Light Condensed" pitchFamily="34" charset="0"/>
              </a:rPr>
              <a:t> </a:t>
            </a:r>
            <a:r>
              <a:rPr lang="en-US" altLang="ko-KR" sz="1800" dirty="0" err="1">
                <a:latin typeface="Bahnschrift Light Condensed" pitchFamily="34" charset="0"/>
              </a:rPr>
              <a:t>gözden</a:t>
            </a:r>
            <a:r>
              <a:rPr lang="en-US" altLang="ko-KR" sz="1800" dirty="0">
                <a:latin typeface="Bahnschrift Light Condensed" pitchFamily="34" charset="0"/>
              </a:rPr>
              <a:t> </a:t>
            </a:r>
            <a:r>
              <a:rPr lang="en-US" altLang="ko-KR" sz="1800" dirty="0" err="1">
                <a:latin typeface="Bahnschrift Light Condensed" pitchFamily="34" charset="0"/>
              </a:rPr>
              <a:t>geçirilmesi</a:t>
            </a:r>
            <a:r>
              <a:rPr lang="en-US" altLang="ko-KR" sz="1800" dirty="0">
                <a:latin typeface="Bahnschrift Light Condensed" pitchFamily="34" charset="0"/>
              </a:rPr>
              <a:t>, </a:t>
            </a:r>
            <a:r>
              <a:rPr lang="en-US" altLang="ko-KR" sz="1800" dirty="0" err="1">
                <a:latin typeface="Bahnschrift Light Condensed" pitchFamily="34" charset="0"/>
              </a:rPr>
              <a:t>değerlendirilmesi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gerekli</a:t>
            </a:r>
            <a:r>
              <a:rPr lang="en-US" altLang="ko-KR" sz="1800" dirty="0">
                <a:latin typeface="Bahnschrift Light Condensed" pitchFamily="34" charset="0"/>
              </a:rPr>
              <a:t> </a:t>
            </a:r>
            <a:r>
              <a:rPr lang="en-US" altLang="ko-KR" sz="1800" dirty="0" err="1">
                <a:latin typeface="Bahnschrift Light Condensed" pitchFamily="34" charset="0"/>
              </a:rPr>
              <a:t>durumda</a:t>
            </a:r>
            <a:r>
              <a:rPr lang="en-US" altLang="ko-KR" sz="1800" dirty="0">
                <a:latin typeface="Bahnschrift Light Condensed" pitchFamily="34" charset="0"/>
              </a:rPr>
              <a:t> </a:t>
            </a:r>
            <a:r>
              <a:rPr lang="en-US" altLang="ko-KR" sz="1800" dirty="0" err="1">
                <a:latin typeface="Bahnschrift Light Condensed" pitchFamily="34" charset="0"/>
              </a:rPr>
              <a:t>güncellenmesi</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Müdürleri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Koordinatörleri</a:t>
            </a:r>
            <a:r>
              <a:rPr lang="en-US" altLang="ko-KR" sz="1800" dirty="0" smtClean="0">
                <a:latin typeface="Bahnschrift Light Condensed" pitchFamily="34" charset="0"/>
              </a:rPr>
              <a:t>)</a:t>
            </a:r>
            <a:r>
              <a:rPr lang="tr-TR" altLang="ko-KR" sz="1800" dirty="0" smtClean="0">
                <a:latin typeface="Bahnschrift Light Condensed" pitchFamily="34" charset="0"/>
              </a:rPr>
              <a:t> </a:t>
            </a:r>
            <a:r>
              <a:rPr lang="en-US" altLang="ko-KR" sz="1800" dirty="0" err="1" smtClean="0">
                <a:latin typeface="Bahnschrift Light Condensed" pitchFamily="34" charset="0"/>
              </a:rPr>
              <a:t>yapılacak</a:t>
            </a:r>
            <a:r>
              <a:rPr lang="en-US" altLang="ko-KR" sz="1800" dirty="0" smtClean="0">
                <a:latin typeface="Bahnschrift Light Condensed" pitchFamily="34" charset="0"/>
              </a:rPr>
              <a:t>.</a:t>
            </a:r>
            <a:endParaRPr lang="tr-TR" altLang="ko-KR" sz="1800" dirty="0" smtClean="0">
              <a:latin typeface="Bahnschrift Light Condensed" pitchFamily="34" charset="0"/>
            </a:endParaRPr>
          </a:p>
          <a:p>
            <a:r>
              <a:rPr lang="tr-TR" altLang="ko-KR" sz="1800" dirty="0" smtClean="0">
                <a:latin typeface="Bahnschrift Light Condensed" pitchFamily="34" charset="0"/>
              </a:rPr>
              <a:t>   </a:t>
            </a:r>
            <a:r>
              <a:rPr lang="en-US" altLang="ko-KR" sz="1800" dirty="0" smtClean="0">
                <a:latin typeface="Bahnschrift Light Condensed" pitchFamily="34" charset="0"/>
              </a:rPr>
              <a:t>5 </a:t>
            </a:r>
            <a:r>
              <a:rPr lang="en-US" altLang="ko-KR" sz="1800" dirty="0" err="1">
                <a:latin typeface="Bahnschrift Light Condensed" pitchFamily="34" charset="0"/>
              </a:rPr>
              <a:t>Haziran</a:t>
            </a:r>
            <a:r>
              <a:rPr lang="en-US" altLang="ko-KR" sz="1800" dirty="0">
                <a:latin typeface="Bahnschrift Light Condensed" pitchFamily="34" charset="0"/>
              </a:rPr>
              <a:t> 2023 </a:t>
            </a:r>
            <a:r>
              <a:rPr lang="en-US" altLang="ko-KR" sz="1800" dirty="0" err="1">
                <a:latin typeface="Bahnschrift Light Condensed" pitchFamily="34" charset="0"/>
              </a:rPr>
              <a:t>Pazartesi</a:t>
            </a:r>
            <a:r>
              <a:rPr lang="en-US" altLang="ko-KR" sz="1800" dirty="0">
                <a:latin typeface="Bahnschrift Light Condensed" pitchFamily="34" charset="0"/>
              </a:rPr>
              <a:t> </a:t>
            </a:r>
            <a:r>
              <a:rPr lang="en-US" altLang="ko-KR" sz="1800" dirty="0" err="1">
                <a:latin typeface="Bahnschrift Light Condensed" pitchFamily="34" charset="0"/>
              </a:rPr>
              <a:t>günü</a:t>
            </a:r>
            <a:r>
              <a:rPr lang="en-US" altLang="ko-KR" sz="1800" dirty="0">
                <a:latin typeface="Bahnschrift Light Condensed" pitchFamily="34" charset="0"/>
              </a:rPr>
              <a:t> </a:t>
            </a:r>
            <a:r>
              <a:rPr lang="en-US" altLang="ko-KR" sz="1800" dirty="0" err="1">
                <a:latin typeface="Bahnschrift Light Condensed" pitchFamily="34" charset="0"/>
              </a:rPr>
              <a:t>ortak</a:t>
            </a:r>
            <a:r>
              <a:rPr lang="en-US" altLang="ko-KR" sz="1800" dirty="0">
                <a:latin typeface="Bahnschrift Light Condensed" pitchFamily="34" charset="0"/>
              </a:rPr>
              <a:t> </a:t>
            </a:r>
            <a:r>
              <a:rPr lang="en-US" altLang="ko-KR" sz="1800" dirty="0" err="1">
                <a:latin typeface="Bahnschrift Light Condensed" pitchFamily="34" charset="0"/>
              </a:rPr>
              <a:t>eylem</a:t>
            </a:r>
            <a:r>
              <a:rPr lang="en-US" altLang="ko-KR" sz="1800" dirty="0">
                <a:latin typeface="Bahnschrift Light Condensed" pitchFamily="34" charset="0"/>
              </a:rPr>
              <a:t> </a:t>
            </a:r>
            <a:r>
              <a:rPr lang="en-US" altLang="ko-KR" sz="1800" dirty="0" err="1">
                <a:latin typeface="Bahnschrift Light Condensed" pitchFamily="34" charset="0"/>
              </a:rPr>
              <a:t>planının</a:t>
            </a:r>
            <a:r>
              <a:rPr lang="en-US" altLang="ko-KR" sz="1800" dirty="0">
                <a:latin typeface="Bahnschrift Light Condensed" pitchFamily="34" charset="0"/>
              </a:rPr>
              <a:t> </a:t>
            </a:r>
            <a:r>
              <a:rPr lang="en-US" altLang="ko-KR" sz="1800" dirty="0" err="1">
                <a:latin typeface="Bahnschrift Light Condensed" pitchFamily="34" charset="0"/>
              </a:rPr>
              <a:t>yıllık</a:t>
            </a:r>
            <a:r>
              <a:rPr lang="en-US" altLang="ko-KR" sz="1800" dirty="0">
                <a:latin typeface="Bahnschrift Light Condensed" pitchFamily="34" charset="0"/>
              </a:rPr>
              <a:t> </a:t>
            </a:r>
            <a:r>
              <a:rPr lang="en-US" altLang="ko-KR" sz="1800" dirty="0" err="1">
                <a:latin typeface="Bahnschrift Light Condensed" pitchFamily="34" charset="0"/>
              </a:rPr>
              <a:t>değerlendirilmesi</a:t>
            </a:r>
            <a:r>
              <a:rPr lang="en-US" altLang="ko-KR" sz="1800" dirty="0">
                <a:latin typeface="Bahnschrift Light Condensed" pitchFamily="34" charset="0"/>
              </a:rPr>
              <a:t>,</a:t>
            </a:r>
          </a:p>
          <a:p>
            <a:r>
              <a:rPr lang="en-US" altLang="ko-KR" sz="1800" dirty="0">
                <a:latin typeface="Bahnschrift Light Condensed" pitchFamily="34" charset="0"/>
              </a:rPr>
              <a:t>   </a:t>
            </a:r>
            <a:r>
              <a:rPr lang="en-US" altLang="ko-KR" sz="1800" dirty="0" smtClean="0">
                <a:latin typeface="Bahnschrift Light Condensed" pitchFamily="34" charset="0"/>
              </a:rPr>
              <a:t>2023-2024 </a:t>
            </a:r>
            <a:r>
              <a:rPr lang="en-US" altLang="ko-KR" sz="1800" dirty="0" err="1">
                <a:latin typeface="Bahnschrift Light Condensed" pitchFamily="34" charset="0"/>
              </a:rPr>
              <a:t>eğitim</a:t>
            </a:r>
            <a:r>
              <a:rPr lang="en-US" altLang="ko-KR" sz="1800" dirty="0">
                <a:latin typeface="Bahnschrift Light Condensed" pitchFamily="34" charset="0"/>
              </a:rPr>
              <a:t> </a:t>
            </a:r>
            <a:r>
              <a:rPr lang="en-US" altLang="ko-KR" sz="1800" dirty="0" err="1">
                <a:latin typeface="Bahnschrift Light Condensed" pitchFamily="34" charset="0"/>
              </a:rPr>
              <a:t>öğretim</a:t>
            </a:r>
            <a:r>
              <a:rPr lang="en-US" altLang="ko-KR" sz="1800" dirty="0">
                <a:latin typeface="Bahnschrift Light Condensed" pitchFamily="34" charset="0"/>
              </a:rPr>
              <a:t> </a:t>
            </a:r>
            <a:r>
              <a:rPr lang="en-US" altLang="ko-KR" sz="1800" dirty="0" err="1">
                <a:latin typeface="Bahnschrift Light Condensed" pitchFamily="34" charset="0"/>
              </a:rPr>
              <a:t>yılı</a:t>
            </a:r>
            <a:r>
              <a:rPr lang="en-US" altLang="ko-KR" sz="1800" dirty="0">
                <a:latin typeface="Bahnschrift Light Condensed" pitchFamily="34" charset="0"/>
              </a:rPr>
              <a:t> </a:t>
            </a:r>
            <a:r>
              <a:rPr lang="en-US" altLang="ko-KR" sz="1800" dirty="0" err="1">
                <a:latin typeface="Bahnschrift Light Condensed" pitchFamily="34" charset="0"/>
              </a:rPr>
              <a:t>için</a:t>
            </a:r>
            <a:r>
              <a:rPr lang="en-US" altLang="ko-KR" sz="1800" dirty="0">
                <a:latin typeface="Bahnschrift Light Condensed" pitchFamily="34" charset="0"/>
              </a:rPr>
              <a:t> </a:t>
            </a:r>
            <a:r>
              <a:rPr lang="en-US" altLang="ko-KR" sz="1800" dirty="0" err="1">
                <a:latin typeface="Bahnschrift Light Condensed" pitchFamily="34" charset="0"/>
              </a:rPr>
              <a:t>eylem</a:t>
            </a:r>
            <a:r>
              <a:rPr lang="en-US" altLang="ko-KR" sz="1800" dirty="0">
                <a:latin typeface="Bahnschrift Light Condensed" pitchFamily="34" charset="0"/>
              </a:rPr>
              <a:t> </a:t>
            </a:r>
            <a:r>
              <a:rPr lang="en-US" altLang="ko-KR" sz="1800" dirty="0" err="1">
                <a:latin typeface="Bahnschrift Light Condensed" pitchFamily="34" charset="0"/>
              </a:rPr>
              <a:t>planı</a:t>
            </a:r>
            <a:r>
              <a:rPr lang="en-US" altLang="ko-KR" sz="1800" dirty="0">
                <a:latin typeface="Bahnschrift Light Condensed" pitchFamily="34" charset="0"/>
              </a:rPr>
              <a:t> </a:t>
            </a:r>
            <a:r>
              <a:rPr lang="en-US" altLang="ko-KR" sz="1800" dirty="0" err="1">
                <a:latin typeface="Bahnschrift Light Condensed" pitchFamily="34" charset="0"/>
              </a:rPr>
              <a:t>hazırlama</a:t>
            </a:r>
            <a:r>
              <a:rPr lang="en-US" altLang="ko-KR" sz="1800" dirty="0">
                <a:latin typeface="Bahnschrift Light Condensed" pitchFamily="34" charset="0"/>
              </a:rPr>
              <a:t> </a:t>
            </a:r>
            <a:r>
              <a:rPr lang="en-US" altLang="ko-KR" sz="1800" dirty="0" err="1">
                <a:latin typeface="Bahnschrift Light Condensed" pitchFamily="34" charset="0"/>
              </a:rPr>
              <a:t>görüşmelerinin</a:t>
            </a:r>
            <a:r>
              <a:rPr lang="en-US" altLang="ko-KR" sz="1800" dirty="0">
                <a:latin typeface="Bahnschrift Light Condensed" pitchFamily="34" charset="0"/>
              </a:rPr>
              <a:t> </a:t>
            </a:r>
            <a:r>
              <a:rPr lang="en-US" altLang="ko-KR" sz="1800" dirty="0" err="1">
                <a:latin typeface="Bahnschrift Light Condensed" pitchFamily="34" charset="0"/>
              </a:rPr>
              <a:t>yapılması</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müdürleri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koordinatörleri</a:t>
            </a:r>
            <a:r>
              <a:rPr lang="en-US" altLang="ko-KR" sz="1800" dirty="0">
                <a:latin typeface="Bahnschrift Light Condensed" pitchFamily="34" charset="0"/>
              </a:rPr>
              <a:t>)</a:t>
            </a:r>
          </a:p>
          <a:p>
            <a:r>
              <a:rPr lang="en-US" altLang="ko-KR" sz="1800" dirty="0">
                <a:latin typeface="Bahnschrift Light Condensed" pitchFamily="34" charset="0"/>
              </a:rPr>
              <a:t>   </a:t>
            </a:r>
            <a:r>
              <a:rPr lang="en-US" altLang="ko-KR" sz="1800" dirty="0" smtClean="0">
                <a:latin typeface="Bahnschrift Light Condensed" pitchFamily="34" charset="0"/>
              </a:rPr>
              <a:t>15 </a:t>
            </a:r>
            <a:r>
              <a:rPr lang="tr-TR" altLang="ko-KR" sz="1800" dirty="0" smtClean="0">
                <a:latin typeface="Bahnschrift Light Condensed" pitchFamily="34" charset="0"/>
              </a:rPr>
              <a:t>H</a:t>
            </a:r>
            <a:r>
              <a:rPr lang="en-US" altLang="ko-KR" sz="1800" dirty="0" err="1" smtClean="0">
                <a:latin typeface="Bahnschrift Light Condensed" pitchFamily="34" charset="0"/>
              </a:rPr>
              <a:t>aziran</a:t>
            </a:r>
            <a:r>
              <a:rPr lang="en-US" altLang="ko-KR" sz="1800" dirty="0" smtClean="0">
                <a:latin typeface="Bahnschrift Light Condensed" pitchFamily="34" charset="0"/>
              </a:rPr>
              <a:t> </a:t>
            </a:r>
            <a:r>
              <a:rPr lang="en-US" altLang="ko-KR" sz="1800" dirty="0" err="1">
                <a:latin typeface="Bahnschrift Light Condensed" pitchFamily="34" charset="0"/>
              </a:rPr>
              <a:t>Pazartesi</a:t>
            </a:r>
            <a:r>
              <a:rPr lang="en-US" altLang="ko-KR" sz="1800" dirty="0">
                <a:latin typeface="Bahnschrift Light Condensed" pitchFamily="34" charset="0"/>
              </a:rPr>
              <a:t> 2023-2024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ortaklığı</a:t>
            </a:r>
            <a:r>
              <a:rPr lang="en-US" altLang="ko-KR" sz="1800" dirty="0">
                <a:latin typeface="Bahnschrift Light Condensed" pitchFamily="34" charset="0"/>
              </a:rPr>
              <a:t> </a:t>
            </a:r>
            <a:r>
              <a:rPr lang="en-US" altLang="ko-KR" sz="1800" dirty="0" err="1">
                <a:latin typeface="Bahnschrift Light Condensed" pitchFamily="34" charset="0"/>
              </a:rPr>
              <a:t>eylem</a:t>
            </a:r>
            <a:r>
              <a:rPr lang="en-US" altLang="ko-KR" sz="1800" dirty="0">
                <a:latin typeface="Bahnschrift Light Condensed" pitchFamily="34" charset="0"/>
              </a:rPr>
              <a:t> </a:t>
            </a:r>
            <a:r>
              <a:rPr lang="en-US" altLang="ko-KR" sz="1800" dirty="0" err="1">
                <a:latin typeface="Bahnschrift Light Condensed" pitchFamily="34" charset="0"/>
              </a:rPr>
              <a:t>planının</a:t>
            </a:r>
            <a:r>
              <a:rPr lang="en-US" altLang="ko-KR" sz="1800" dirty="0">
                <a:latin typeface="Bahnschrift Light Condensed" pitchFamily="34" charset="0"/>
              </a:rPr>
              <a:t> son </a:t>
            </a:r>
            <a:r>
              <a:rPr lang="en-US" altLang="ko-KR" sz="1800" dirty="0" err="1">
                <a:latin typeface="Bahnschrift Light Condensed" pitchFamily="34" charset="0"/>
              </a:rPr>
              <a:t>şeklinin</a:t>
            </a:r>
            <a:r>
              <a:rPr lang="en-US" altLang="ko-KR" sz="1800" dirty="0">
                <a:latin typeface="Bahnschrift Light Condensed" pitchFamily="34" charset="0"/>
              </a:rPr>
              <a:t> </a:t>
            </a:r>
            <a:r>
              <a:rPr lang="en-US" altLang="ko-KR" sz="1800" dirty="0" err="1">
                <a:latin typeface="Bahnschrift Light Condensed" pitchFamily="34" charset="0"/>
              </a:rPr>
              <a:t>verilerek</a:t>
            </a:r>
            <a:r>
              <a:rPr lang="en-US" altLang="ko-KR" sz="1800" dirty="0">
                <a:latin typeface="Bahnschrift Light Condensed" pitchFamily="34" charset="0"/>
              </a:rPr>
              <a:t> </a:t>
            </a:r>
            <a:r>
              <a:rPr lang="en-US" altLang="ko-KR" sz="1800" dirty="0" err="1">
                <a:latin typeface="Bahnschrift Light Condensed" pitchFamily="34" charset="0"/>
              </a:rPr>
              <a:t>uygulamaya</a:t>
            </a:r>
            <a:r>
              <a:rPr lang="en-US" altLang="ko-KR" sz="1800" dirty="0">
                <a:latin typeface="Bahnschrift Light Condensed" pitchFamily="34" charset="0"/>
              </a:rPr>
              <a:t> </a:t>
            </a:r>
            <a:r>
              <a:rPr lang="en-US" altLang="ko-KR" sz="1800" dirty="0" err="1">
                <a:latin typeface="Bahnschrift Light Condensed" pitchFamily="34" charset="0"/>
              </a:rPr>
              <a:t>konulması</a:t>
            </a:r>
            <a:r>
              <a:rPr lang="en-US" altLang="ko-KR" sz="1800" dirty="0">
                <a:latin typeface="Bahnschrift Light Condensed" pitchFamily="34" charset="0"/>
              </a:rPr>
              <a:t> </a:t>
            </a:r>
            <a:r>
              <a:rPr lang="en-US" altLang="ko-KR" sz="1800" dirty="0" err="1">
                <a:latin typeface="Bahnschrift Light Condensed" pitchFamily="34" charset="0"/>
              </a:rPr>
              <a:t>planlanmıştır</a:t>
            </a:r>
            <a:r>
              <a:rPr lang="en-US" altLang="ko-KR" sz="1800" dirty="0">
                <a:latin typeface="Bahnschrift Light Condensed" pitchFamily="34" charset="0"/>
              </a:rPr>
              <a:t>.</a:t>
            </a:r>
          </a:p>
          <a:p>
            <a:endParaRPr lang="en-US" altLang="ko-KR" sz="1800" dirty="0" smtClean="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727085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ko-KR" dirty="0">
                <a:latin typeface="Bahnschrift Light Condensed" pitchFamily="34" charset="0"/>
              </a:rPr>
              <a:t>2-ÖĞRENME EKSİKLERİNİN/KAYIPLARININ GİDERİLMESİNE YÖNELİK ÇALIŞMALAR</a:t>
            </a:r>
          </a:p>
        </p:txBody>
      </p:sp>
      <p:sp>
        <p:nvSpPr>
          <p:cNvPr id="5" name="Content Placeholder 4"/>
          <p:cNvSpPr>
            <a:spLocks noGrp="1"/>
          </p:cNvSpPr>
          <p:nvPr>
            <p:ph idx="10"/>
          </p:nvPr>
        </p:nvSpPr>
        <p:spPr/>
        <p:txBody>
          <a:bodyPr/>
          <a:lstStyle/>
          <a:p>
            <a:r>
              <a:rPr lang="tr-TR" altLang="ko-KR" sz="1800" b="1" dirty="0" smtClean="0">
                <a:latin typeface="Bahnschrift Light Condensed" pitchFamily="34" charset="0"/>
              </a:rPr>
              <a:t>   </a:t>
            </a:r>
            <a:r>
              <a:rPr lang="en-US" altLang="ko-KR" sz="1800" b="1" dirty="0" err="1" smtClean="0">
                <a:latin typeface="Bahnschrift Light Condensed" pitchFamily="34" charset="0"/>
              </a:rPr>
              <a:t>Düzey</a:t>
            </a:r>
            <a:r>
              <a:rPr lang="en-US" altLang="ko-KR" sz="1800" b="1" dirty="0" smtClean="0">
                <a:latin typeface="Bahnschrift Light Condensed" pitchFamily="34" charset="0"/>
              </a:rPr>
              <a:t> </a:t>
            </a:r>
            <a:r>
              <a:rPr lang="en-US" altLang="ko-KR" sz="1800" b="1" dirty="0" err="1">
                <a:latin typeface="Bahnschrift Light Condensed" pitchFamily="34" charset="0"/>
              </a:rPr>
              <a:t>belirleme</a:t>
            </a:r>
            <a:r>
              <a:rPr lang="en-US" altLang="ko-KR" sz="1800" b="1" dirty="0">
                <a:latin typeface="Bahnschrift Light Condensed" pitchFamily="34" charset="0"/>
              </a:rPr>
              <a:t> </a:t>
            </a:r>
            <a:r>
              <a:rPr lang="en-US" altLang="ko-KR" sz="1800" b="1" dirty="0" err="1">
                <a:latin typeface="Bahnschrift Light Condensed" pitchFamily="34" charset="0"/>
              </a:rPr>
              <a:t>sınavları</a:t>
            </a:r>
            <a:r>
              <a:rPr lang="en-US" altLang="ko-KR" sz="1800" dirty="0">
                <a:latin typeface="Bahnschrift Light Condensed" pitchFamily="34" charset="0"/>
              </a:rPr>
              <a:t>, ilk </a:t>
            </a:r>
            <a:r>
              <a:rPr lang="en-US" altLang="ko-KR" sz="1800" dirty="0" err="1">
                <a:latin typeface="Bahnschrift Light Condensed" pitchFamily="34" charset="0"/>
              </a:rPr>
              <a:t>sınav</a:t>
            </a:r>
            <a:r>
              <a:rPr lang="en-US" altLang="ko-KR" sz="1800" dirty="0">
                <a:latin typeface="Bahnschrift Light Condensed" pitchFamily="34" charset="0"/>
              </a:rPr>
              <a:t> </a:t>
            </a:r>
            <a:r>
              <a:rPr lang="en-US" altLang="ko-KR" sz="1800" dirty="0" err="1">
                <a:latin typeface="Bahnschrift Light Condensed" pitchFamily="34" charset="0"/>
              </a:rPr>
              <a:t>okulların</a:t>
            </a:r>
            <a:r>
              <a:rPr lang="en-US" altLang="ko-KR" sz="1800" dirty="0">
                <a:latin typeface="Bahnschrift Light Condensed" pitchFamily="34" charset="0"/>
              </a:rPr>
              <a:t> </a:t>
            </a:r>
            <a:r>
              <a:rPr lang="en-US" altLang="ko-KR" sz="1800" dirty="0" err="1">
                <a:latin typeface="Bahnschrift Light Condensed" pitchFamily="34" charset="0"/>
              </a:rPr>
              <a:t>açıldığı</a:t>
            </a:r>
            <a:r>
              <a:rPr lang="en-US" altLang="ko-KR" sz="1800" dirty="0">
                <a:latin typeface="Bahnschrift Light Condensed" pitchFamily="34" charset="0"/>
              </a:rPr>
              <a:t> ilk </a:t>
            </a:r>
            <a:r>
              <a:rPr lang="en-US" altLang="ko-KR" sz="1800" dirty="0" err="1">
                <a:latin typeface="Bahnschrift Light Condensed" pitchFamily="34" charset="0"/>
              </a:rPr>
              <a:t>hafta</a:t>
            </a:r>
            <a:r>
              <a:rPr lang="en-US" altLang="ko-KR" sz="1800" dirty="0">
                <a:latin typeface="Bahnschrift Light Condensed" pitchFamily="34" charset="0"/>
              </a:rPr>
              <a:t> </a:t>
            </a:r>
            <a:r>
              <a:rPr lang="en-US" altLang="ko-KR" sz="1800" dirty="0" err="1">
                <a:latin typeface="Bahnschrift Light Condensed" pitchFamily="34" charset="0"/>
              </a:rPr>
              <a:t>tüm</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öğrencilerine</a:t>
            </a:r>
            <a:r>
              <a:rPr lang="en-US" altLang="ko-KR" sz="1800" dirty="0">
                <a:latin typeface="Bahnschrift Light Condensed" pitchFamily="34" charset="0"/>
              </a:rPr>
              <a:t> (</a:t>
            </a:r>
            <a:r>
              <a:rPr lang="en-US" altLang="ko-KR" sz="1800" dirty="0" err="1">
                <a:latin typeface="Bahnschrift Light Condensed" pitchFamily="34" charset="0"/>
              </a:rPr>
              <a:t>Perşembe</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Cuma</a:t>
            </a:r>
            <a:r>
              <a:rPr lang="en-US" altLang="ko-KR" sz="1800" dirty="0">
                <a:latin typeface="Bahnschrift Light Condensed" pitchFamily="34" charset="0"/>
              </a:rPr>
              <a:t> </a:t>
            </a:r>
            <a:r>
              <a:rPr lang="en-US" altLang="ko-KR" sz="1800" dirty="0" err="1">
                <a:latin typeface="Bahnschrift Light Condensed" pitchFamily="34" charset="0"/>
              </a:rPr>
              <a:t>günleri</a:t>
            </a:r>
            <a:r>
              <a:rPr lang="en-US" altLang="ko-KR" sz="1800" dirty="0">
                <a:latin typeface="Bahnschrift Light Condensed" pitchFamily="34" charset="0"/>
              </a:rPr>
              <a:t>)(</a:t>
            </a:r>
            <a:r>
              <a:rPr lang="en-US" altLang="ko-KR" sz="1800" dirty="0" err="1">
                <a:latin typeface="Bahnschrift Light Condensed" pitchFamily="34" charset="0"/>
              </a:rPr>
              <a:t>Matematik</a:t>
            </a:r>
            <a:r>
              <a:rPr lang="en-US" altLang="ko-KR" sz="1800" dirty="0">
                <a:latin typeface="Bahnschrift Light Condensed" pitchFamily="34" charset="0"/>
              </a:rPr>
              <a:t> </a:t>
            </a:r>
            <a:r>
              <a:rPr lang="en-US" altLang="ko-KR" sz="1800" dirty="0" err="1">
                <a:latin typeface="Bahnschrift Light Condensed" pitchFamily="34" charset="0"/>
              </a:rPr>
              <a:t>Türk</a:t>
            </a:r>
            <a:r>
              <a:rPr lang="en-US" altLang="ko-KR" sz="1800" dirty="0">
                <a:latin typeface="Bahnschrift Light Condensed" pitchFamily="34" charset="0"/>
              </a:rPr>
              <a:t> </a:t>
            </a:r>
            <a:r>
              <a:rPr lang="en-US" altLang="ko-KR" sz="1800" dirty="0" err="1">
                <a:latin typeface="Bahnschrift Light Condensed" pitchFamily="34" charset="0"/>
              </a:rPr>
              <a:t>Dili</a:t>
            </a:r>
            <a:r>
              <a:rPr lang="en-US" altLang="ko-KR" sz="1800" dirty="0">
                <a:latin typeface="Bahnschrift Light Condensed" pitchFamily="34" charset="0"/>
              </a:rPr>
              <a:t> </a:t>
            </a:r>
            <a:r>
              <a:rPr lang="en-US" altLang="ko-KR" sz="1800" dirty="0" err="1">
                <a:latin typeface="Bahnschrift Light Condensed" pitchFamily="34" charset="0"/>
              </a:rPr>
              <a:t>Edebiyatı</a:t>
            </a:r>
            <a:r>
              <a:rPr lang="en-US" altLang="ko-KR" sz="1800" dirty="0">
                <a:latin typeface="Bahnschrift Light Condensed" pitchFamily="34" charset="0"/>
              </a:rPr>
              <a:t> </a:t>
            </a:r>
            <a:r>
              <a:rPr lang="en-US" altLang="ko-KR" sz="1800" dirty="0" err="1">
                <a:latin typeface="Bahnschrift Light Condensed" pitchFamily="34" charset="0"/>
              </a:rPr>
              <a:t>Fizik</a:t>
            </a:r>
            <a:r>
              <a:rPr lang="en-US" altLang="ko-KR" sz="1800" dirty="0">
                <a:latin typeface="Bahnschrift Light Condensed" pitchFamily="34" charset="0"/>
              </a:rPr>
              <a:t> </a:t>
            </a:r>
            <a:r>
              <a:rPr lang="en-US" altLang="ko-KR" sz="1800" dirty="0" err="1">
                <a:latin typeface="Bahnschrift Light Condensed" pitchFamily="34" charset="0"/>
              </a:rPr>
              <a:t>Kimya</a:t>
            </a:r>
            <a:r>
              <a:rPr lang="en-US" altLang="ko-KR" sz="1800" dirty="0">
                <a:latin typeface="Bahnschrift Light Condensed" pitchFamily="34" charset="0"/>
              </a:rPr>
              <a:t> </a:t>
            </a:r>
            <a:r>
              <a:rPr lang="en-US" altLang="ko-KR" sz="1800" dirty="0" err="1">
                <a:latin typeface="Bahnschrift Light Condensed" pitchFamily="34" charset="0"/>
              </a:rPr>
              <a:t>Biyoloji</a:t>
            </a:r>
            <a:r>
              <a:rPr lang="en-US" altLang="ko-KR" sz="1800" dirty="0">
                <a:latin typeface="Bahnschrift Light Condensed" pitchFamily="34" charset="0"/>
              </a:rPr>
              <a:t>, </a:t>
            </a:r>
            <a:r>
              <a:rPr lang="en-US" altLang="ko-KR" sz="1800" dirty="0" err="1">
                <a:latin typeface="Bahnschrift Light Condensed" pitchFamily="34" charset="0"/>
              </a:rPr>
              <a:t>İngilizce</a:t>
            </a:r>
            <a:r>
              <a:rPr lang="en-US" altLang="ko-KR" sz="1800" dirty="0">
                <a:latin typeface="Bahnschrift Light Condensed" pitchFamily="34" charset="0"/>
              </a:rPr>
              <a:t>, </a:t>
            </a:r>
            <a:r>
              <a:rPr lang="en-US" altLang="ko-KR" sz="1800" dirty="0" err="1">
                <a:latin typeface="Bahnschrift Light Condensed" pitchFamily="34" charset="0"/>
              </a:rPr>
              <a:t>Almanca</a:t>
            </a:r>
            <a:r>
              <a:rPr lang="en-US" altLang="ko-KR" sz="1800" dirty="0">
                <a:latin typeface="Bahnschrift Light Condensed" pitchFamily="34" charset="0"/>
              </a:rPr>
              <a:t>, </a:t>
            </a:r>
            <a:r>
              <a:rPr lang="en-US" altLang="ko-KR" sz="1800" dirty="0" err="1">
                <a:latin typeface="Bahnschrift Light Condensed" pitchFamily="34" charset="0"/>
              </a:rPr>
              <a:t>Tarih</a:t>
            </a:r>
            <a:r>
              <a:rPr lang="en-US" altLang="ko-KR" sz="1800" dirty="0">
                <a:latin typeface="Bahnschrift Light Condensed" pitchFamily="34" charset="0"/>
              </a:rPr>
              <a:t>, </a:t>
            </a:r>
            <a:r>
              <a:rPr lang="en-US" altLang="ko-KR" sz="1800" dirty="0" err="1">
                <a:latin typeface="Bahnschrift Light Condensed" pitchFamily="34" charset="0"/>
              </a:rPr>
              <a:t>Coğrafya</a:t>
            </a:r>
            <a:r>
              <a:rPr lang="en-US" altLang="ko-KR" sz="1800" dirty="0">
                <a:latin typeface="Bahnschrift Light Condensed" pitchFamily="34" charset="0"/>
              </a:rPr>
              <a:t>, DKAB, </a:t>
            </a:r>
            <a:r>
              <a:rPr lang="en-US" altLang="ko-KR" sz="1800" dirty="0" err="1">
                <a:latin typeface="Bahnschrift Light Condensed" pitchFamily="34" charset="0"/>
              </a:rPr>
              <a:t>Felsefe</a:t>
            </a:r>
            <a:r>
              <a:rPr lang="en-US" altLang="ko-KR" sz="1800" dirty="0">
                <a:latin typeface="Bahnschrift Light Condensed" pitchFamily="34" charset="0"/>
              </a:rPr>
              <a:t>) </a:t>
            </a:r>
            <a:r>
              <a:rPr lang="en-US" altLang="ko-KR" sz="1800" dirty="0" err="1">
                <a:latin typeface="Bahnschrift Light Condensed" pitchFamily="34" charset="0"/>
              </a:rPr>
              <a:t>zümrelerce</a:t>
            </a:r>
            <a:r>
              <a:rPr lang="en-US" altLang="ko-KR" sz="1800" dirty="0">
                <a:latin typeface="Bahnschrift Light Condensed" pitchFamily="34" charset="0"/>
              </a:rPr>
              <a:t> </a:t>
            </a:r>
            <a:r>
              <a:rPr lang="en-US" altLang="ko-KR" sz="1800" dirty="0" err="1">
                <a:latin typeface="Bahnschrift Light Condensed" pitchFamily="34" charset="0"/>
              </a:rPr>
              <a:t>ortaklaşa</a:t>
            </a:r>
            <a:r>
              <a:rPr lang="en-US" altLang="ko-KR" sz="1800" dirty="0">
                <a:latin typeface="Bahnschrift Light Condensed" pitchFamily="34" charset="0"/>
              </a:rPr>
              <a:t> </a:t>
            </a:r>
            <a:r>
              <a:rPr lang="en-US" altLang="ko-KR" sz="1800" dirty="0" err="1">
                <a:latin typeface="Bahnschrift Light Condensed" pitchFamily="34" charset="0"/>
              </a:rPr>
              <a:t>oluşturulan</a:t>
            </a:r>
            <a:r>
              <a:rPr lang="en-US" altLang="ko-KR" sz="1800" dirty="0">
                <a:latin typeface="Bahnschrift Light Condensed" pitchFamily="34" charset="0"/>
              </a:rPr>
              <a:t> </a:t>
            </a:r>
            <a:r>
              <a:rPr lang="en-US" altLang="ko-KR" sz="1800" dirty="0" err="1">
                <a:latin typeface="Bahnschrift Light Condensed" pitchFamily="34" charset="0"/>
              </a:rPr>
              <a:t>sorularla</a:t>
            </a:r>
            <a:r>
              <a:rPr lang="en-US" altLang="ko-KR" sz="1800" dirty="0">
                <a:latin typeface="Bahnschrift Light Condensed" pitchFamily="34" charset="0"/>
              </a:rPr>
              <a:t> </a:t>
            </a:r>
            <a:r>
              <a:rPr lang="en-US" altLang="ko-KR" sz="1800" dirty="0" err="1">
                <a:latin typeface="Bahnschrift Light Condensed" pitchFamily="34" charset="0"/>
              </a:rPr>
              <a:t>seviye</a:t>
            </a:r>
            <a:r>
              <a:rPr lang="en-US" altLang="ko-KR" sz="1800" dirty="0">
                <a:latin typeface="Bahnschrift Light Condensed" pitchFamily="34" charset="0"/>
              </a:rPr>
              <a:t> </a:t>
            </a:r>
            <a:r>
              <a:rPr lang="en-US" altLang="ko-KR" sz="1800" dirty="0" err="1">
                <a:latin typeface="Bahnschrift Light Condensed" pitchFamily="34" charset="0"/>
              </a:rPr>
              <a:t>tespit</a:t>
            </a:r>
            <a:r>
              <a:rPr lang="en-US" altLang="ko-KR" sz="1800" dirty="0">
                <a:latin typeface="Bahnschrift Light Condensed" pitchFamily="34" charset="0"/>
              </a:rPr>
              <a:t> </a:t>
            </a:r>
            <a:r>
              <a:rPr lang="en-US" altLang="ko-KR" sz="1800" dirty="0" err="1">
                <a:latin typeface="Bahnschrift Light Condensed" pitchFamily="34" charset="0"/>
              </a:rPr>
              <a:t>sınavı</a:t>
            </a:r>
            <a:r>
              <a:rPr lang="en-US" altLang="ko-KR" sz="1800" dirty="0">
                <a:latin typeface="Bahnschrift Light Condensed" pitchFamily="34" charset="0"/>
              </a:rPr>
              <a:t> </a:t>
            </a:r>
            <a:r>
              <a:rPr lang="en-US" altLang="ko-KR" sz="1800" dirty="0" err="1">
                <a:latin typeface="Bahnschrift Light Condensed" pitchFamily="34" charset="0"/>
              </a:rPr>
              <a:t>yapıldı</a:t>
            </a:r>
            <a:r>
              <a:rPr lang="en-US" altLang="ko-KR" sz="1800" dirty="0">
                <a:latin typeface="Bahnschrift Light Condensed" pitchFamily="34" charset="0"/>
              </a:rPr>
              <a:t>. </a:t>
            </a:r>
          </a:p>
          <a:p>
            <a:r>
              <a:rPr lang="en-US" altLang="ko-KR" sz="1800" dirty="0">
                <a:latin typeface="Bahnschrift Light Condensed" pitchFamily="34" charset="0"/>
              </a:rPr>
              <a:t>(Bu </a:t>
            </a:r>
            <a:r>
              <a:rPr lang="en-US" altLang="ko-KR" sz="1800" dirty="0" err="1">
                <a:latin typeface="Bahnschrift Light Condensed" pitchFamily="34" charset="0"/>
              </a:rPr>
              <a:t>eylem</a:t>
            </a:r>
            <a:r>
              <a:rPr lang="en-US" altLang="ko-KR" sz="1800" dirty="0">
                <a:latin typeface="Bahnschrift Light Condensed" pitchFamily="34" charset="0"/>
              </a:rPr>
              <a:t> 4 </a:t>
            </a:r>
            <a:r>
              <a:rPr lang="en-US" altLang="ko-KR" sz="1800" dirty="0" err="1">
                <a:latin typeface="Bahnschrift Light Condensed" pitchFamily="34" charset="0"/>
              </a:rPr>
              <a:t>yıl</a:t>
            </a:r>
            <a:r>
              <a:rPr lang="en-US" altLang="ko-KR" sz="1800" dirty="0">
                <a:latin typeface="Bahnschrift Light Condensed" pitchFamily="34" charset="0"/>
              </a:rPr>
              <a:t> </a:t>
            </a:r>
            <a:r>
              <a:rPr lang="en-US" altLang="ko-KR" sz="1800" dirty="0" err="1">
                <a:latin typeface="Bahnschrift Light Condensed" pitchFamily="34" charset="0"/>
              </a:rPr>
              <a:t>süresince</a:t>
            </a:r>
            <a:r>
              <a:rPr lang="en-US" altLang="ko-KR" sz="1800" dirty="0">
                <a:latin typeface="Bahnschrift Light Condensed" pitchFamily="34" charset="0"/>
              </a:rPr>
              <a:t>  </a:t>
            </a:r>
            <a:r>
              <a:rPr lang="en-US" altLang="ko-KR" sz="1800" dirty="0" err="1">
                <a:latin typeface="Bahnschrift Light Condensed" pitchFamily="34" charset="0"/>
              </a:rPr>
              <a:t>okulların</a:t>
            </a:r>
            <a:r>
              <a:rPr lang="en-US" altLang="ko-KR" sz="1800" dirty="0">
                <a:latin typeface="Bahnschrift Light Condensed" pitchFamily="34" charset="0"/>
              </a:rPr>
              <a:t> </a:t>
            </a:r>
            <a:r>
              <a:rPr lang="en-US" altLang="ko-KR" sz="1800" dirty="0" err="1">
                <a:latin typeface="Bahnschrift Light Condensed" pitchFamily="34" charset="0"/>
              </a:rPr>
              <a:t>açıldığı</a:t>
            </a:r>
            <a:r>
              <a:rPr lang="en-US" altLang="ko-KR" sz="1800" dirty="0">
                <a:latin typeface="Bahnschrift Light Condensed" pitchFamily="34" charset="0"/>
              </a:rPr>
              <a:t> ilk </a:t>
            </a:r>
            <a:r>
              <a:rPr lang="en-US" altLang="ko-KR" sz="1800" dirty="0" err="1">
                <a:latin typeface="Bahnschrift Light Condensed" pitchFamily="34" charset="0"/>
              </a:rPr>
              <a:t>hafta</a:t>
            </a:r>
            <a:r>
              <a:rPr lang="en-US" altLang="ko-KR" sz="1800" dirty="0">
                <a:latin typeface="Bahnschrift Light Condensed" pitchFamily="34" charset="0"/>
              </a:rPr>
              <a:t> </a:t>
            </a:r>
            <a:r>
              <a:rPr lang="en-US" altLang="ko-KR" sz="1800" dirty="0" err="1">
                <a:latin typeface="Bahnschrift Light Condensed" pitchFamily="34" charset="0"/>
              </a:rPr>
              <a:t>içerisinde</a:t>
            </a:r>
            <a:r>
              <a:rPr lang="en-US" altLang="ko-KR" sz="1800" dirty="0">
                <a:latin typeface="Bahnschrift Light Condensed" pitchFamily="34" charset="0"/>
              </a:rPr>
              <a:t> </a:t>
            </a:r>
            <a:r>
              <a:rPr lang="en-US" altLang="ko-KR" sz="1800" dirty="0" err="1">
                <a:latin typeface="Bahnschrift Light Condensed" pitchFamily="34" charset="0"/>
              </a:rPr>
              <a:t>yapılacaktır</a:t>
            </a:r>
            <a:r>
              <a:rPr lang="en-US" altLang="ko-KR" sz="1800" dirty="0">
                <a:latin typeface="Bahnschrift Light Condensed" pitchFamily="34" charset="0"/>
              </a:rPr>
              <a:t>) </a:t>
            </a:r>
          </a:p>
          <a:p>
            <a:r>
              <a:rPr lang="tr-TR" altLang="ko-KR" sz="1800" dirty="0" smtClean="0">
                <a:latin typeface="Bahnschrift Light Condensed" pitchFamily="34" charset="0"/>
              </a:rPr>
              <a:t>   </a:t>
            </a:r>
          </a:p>
          <a:p>
            <a:r>
              <a:rPr lang="tr-TR" altLang="ko-KR" sz="1800" dirty="0">
                <a:latin typeface="Bahnschrift Light Condensed" pitchFamily="34" charset="0"/>
              </a:rPr>
              <a:t> </a:t>
            </a:r>
            <a:r>
              <a:rPr lang="tr-TR" altLang="ko-KR" sz="1800" dirty="0" smtClean="0">
                <a:latin typeface="Bahnschrift Light Condensed" pitchFamily="34" charset="0"/>
              </a:rPr>
              <a:t>  </a:t>
            </a:r>
            <a:r>
              <a:rPr lang="en-US" altLang="ko-KR" sz="1800" dirty="0" err="1" smtClean="0">
                <a:latin typeface="Bahnschrift Light Condensed" pitchFamily="34" charset="0"/>
              </a:rPr>
              <a:t>Sınav</a:t>
            </a:r>
            <a:r>
              <a:rPr lang="en-US" altLang="ko-KR" sz="1800" dirty="0" smtClean="0">
                <a:latin typeface="Bahnschrift Light Condensed" pitchFamily="34" charset="0"/>
              </a:rPr>
              <a:t> </a:t>
            </a:r>
            <a:r>
              <a:rPr lang="en-US" altLang="ko-KR" sz="1800" dirty="0" err="1">
                <a:latin typeface="Bahnschrift Light Condensed" pitchFamily="34" charset="0"/>
              </a:rPr>
              <a:t>sonuçları</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zümrelerince</a:t>
            </a:r>
            <a:r>
              <a:rPr lang="en-US" altLang="ko-KR" sz="1800" dirty="0">
                <a:latin typeface="Bahnschrift Light Condensed" pitchFamily="34" charset="0"/>
              </a:rPr>
              <a:t> </a:t>
            </a:r>
            <a:r>
              <a:rPr lang="en-US" altLang="ko-KR" sz="1800" dirty="0" err="1">
                <a:latin typeface="Bahnschrift Light Condensed" pitchFamily="34" charset="0"/>
              </a:rPr>
              <a:t>değerlendirildi</a:t>
            </a:r>
            <a:r>
              <a:rPr lang="en-US" altLang="ko-KR" sz="1800" dirty="0">
                <a:latin typeface="Bahnschrift Light Condensed" pitchFamily="34" charset="0"/>
              </a:rPr>
              <a:t>. </a:t>
            </a:r>
            <a:r>
              <a:rPr lang="en-US" altLang="ko-KR" sz="1800" dirty="0" err="1">
                <a:latin typeface="Bahnschrift Light Condensed" pitchFamily="34" charset="0"/>
              </a:rPr>
              <a:t>Tespit</a:t>
            </a:r>
            <a:r>
              <a:rPr lang="en-US" altLang="ko-KR" sz="1800" dirty="0">
                <a:latin typeface="Bahnschrift Light Condensed" pitchFamily="34" charset="0"/>
              </a:rPr>
              <a:t> </a:t>
            </a:r>
            <a:r>
              <a:rPr lang="en-US" altLang="ko-KR" sz="1800" dirty="0" err="1">
                <a:latin typeface="Bahnschrift Light Condensed" pitchFamily="34" charset="0"/>
              </a:rPr>
              <a:t>edilen</a:t>
            </a:r>
            <a:r>
              <a:rPr lang="en-US" altLang="ko-KR" sz="1800" dirty="0">
                <a:latin typeface="Bahnschrift Light Condensed" pitchFamily="34" charset="0"/>
              </a:rPr>
              <a:t> </a:t>
            </a:r>
            <a:r>
              <a:rPr lang="en-US" altLang="ko-KR" sz="1800" dirty="0" err="1">
                <a:latin typeface="Bahnschrift Light Condensed" pitchFamily="34" charset="0"/>
              </a:rPr>
              <a:t>eksik</a:t>
            </a:r>
            <a:r>
              <a:rPr lang="en-US" altLang="ko-KR" sz="1800" dirty="0">
                <a:latin typeface="Bahnschrift Light Condensed" pitchFamily="34" charset="0"/>
              </a:rPr>
              <a:t> </a:t>
            </a:r>
            <a:r>
              <a:rPr lang="en-US" altLang="ko-KR" sz="1800" dirty="0" err="1">
                <a:latin typeface="Bahnschrift Light Condensed" pitchFamily="34" charset="0"/>
              </a:rPr>
              <a:t>kazanımlar</a:t>
            </a:r>
            <a:r>
              <a:rPr lang="en-US" altLang="ko-KR" sz="1800" dirty="0">
                <a:latin typeface="Bahnschrift Light Condensed" pitchFamily="34" charset="0"/>
              </a:rPr>
              <a:t> </a:t>
            </a:r>
            <a:r>
              <a:rPr lang="en-US" altLang="ko-KR" sz="1800" dirty="0" err="1">
                <a:latin typeface="Bahnschrift Light Condensed" pitchFamily="34" charset="0"/>
              </a:rPr>
              <a:t>planlanarak</a:t>
            </a:r>
            <a:r>
              <a:rPr lang="en-US" altLang="ko-KR" sz="1800" dirty="0">
                <a:latin typeface="Bahnschrift Light Condensed" pitchFamily="34" charset="0"/>
              </a:rPr>
              <a:t>, </a:t>
            </a:r>
            <a:r>
              <a:rPr lang="en-US" altLang="ko-KR" sz="1800" dirty="0" err="1">
                <a:latin typeface="Bahnschrift Light Condensed" pitchFamily="34" charset="0"/>
              </a:rPr>
              <a:t>yıllık</a:t>
            </a:r>
            <a:r>
              <a:rPr lang="en-US" altLang="ko-KR" sz="1800" dirty="0">
                <a:latin typeface="Bahnschrift Light Condensed" pitchFamily="34" charset="0"/>
              </a:rPr>
              <a:t> </a:t>
            </a:r>
            <a:r>
              <a:rPr lang="en-US" altLang="ko-KR" sz="1800" dirty="0" err="1">
                <a:latin typeface="Bahnschrift Light Condensed" pitchFamily="34" charset="0"/>
              </a:rPr>
              <a:t>planlarda</a:t>
            </a:r>
            <a:r>
              <a:rPr lang="en-US" altLang="ko-KR" sz="1800" dirty="0">
                <a:latin typeface="Bahnschrift Light Condensed" pitchFamily="34" charset="0"/>
              </a:rPr>
              <a:t> </a:t>
            </a:r>
            <a:r>
              <a:rPr lang="en-US" altLang="ko-KR" sz="1800" dirty="0" err="1">
                <a:latin typeface="Bahnschrift Light Condensed" pitchFamily="34" charset="0"/>
              </a:rPr>
              <a:t>güncelleme</a:t>
            </a:r>
            <a:r>
              <a:rPr lang="en-US" altLang="ko-KR" sz="1800" dirty="0">
                <a:latin typeface="Bahnschrift Light Condensed" pitchFamily="34" charset="0"/>
              </a:rPr>
              <a:t> </a:t>
            </a:r>
            <a:r>
              <a:rPr lang="en-US" altLang="ko-KR" sz="1800" dirty="0" err="1">
                <a:latin typeface="Bahnschrift Light Condensed" pitchFamily="34" charset="0"/>
              </a:rPr>
              <a:t>yapılarak</a:t>
            </a:r>
            <a:r>
              <a:rPr lang="en-US" altLang="ko-KR" sz="1800" dirty="0">
                <a:latin typeface="Bahnschrift Light Condensed" pitchFamily="34" charset="0"/>
              </a:rPr>
              <a:t> </a:t>
            </a:r>
            <a:r>
              <a:rPr lang="en-US" altLang="ko-KR" sz="1800" dirty="0" err="1">
                <a:latin typeface="Bahnschrift Light Condensed" pitchFamily="34" charset="0"/>
              </a:rPr>
              <a:t>uygulamaya</a:t>
            </a:r>
            <a:r>
              <a:rPr lang="en-US" altLang="ko-KR" sz="1800" dirty="0">
                <a:latin typeface="Bahnschrift Light Condensed" pitchFamily="34" charset="0"/>
              </a:rPr>
              <a:t> </a:t>
            </a:r>
            <a:r>
              <a:rPr lang="en-US" altLang="ko-KR" sz="1800" dirty="0" err="1">
                <a:latin typeface="Bahnschrift Light Condensed" pitchFamily="34" charset="0"/>
              </a:rPr>
              <a:t>konuldu</a:t>
            </a:r>
            <a:r>
              <a:rPr lang="en-US" altLang="ko-KR" sz="1800" dirty="0">
                <a:latin typeface="Bahnschrift Light Condensed" pitchFamily="34" charset="0"/>
              </a:rPr>
              <a:t>. </a:t>
            </a:r>
            <a:r>
              <a:rPr lang="en-US" altLang="ko-KR" sz="1800" dirty="0" err="1">
                <a:latin typeface="Bahnschrift Light Condensed" pitchFamily="34" charset="0"/>
              </a:rPr>
              <a:t>Ortak</a:t>
            </a:r>
            <a:r>
              <a:rPr lang="en-US" altLang="ko-KR" sz="1800" dirty="0">
                <a:latin typeface="Bahnschrift Light Condensed" pitchFamily="34" charset="0"/>
              </a:rPr>
              <a:t> </a:t>
            </a:r>
            <a:r>
              <a:rPr lang="en-US" altLang="ko-KR" sz="1800" dirty="0" err="1">
                <a:latin typeface="Bahnschrift Light Condensed" pitchFamily="34" charset="0"/>
              </a:rPr>
              <a:t>sınav</a:t>
            </a:r>
            <a:r>
              <a:rPr lang="en-US" altLang="ko-KR" sz="1800" dirty="0">
                <a:latin typeface="Bahnschrift Light Condensed" pitchFamily="34" charset="0"/>
              </a:rPr>
              <a:t> </a:t>
            </a:r>
            <a:r>
              <a:rPr lang="en-US" altLang="ko-KR" sz="1800" dirty="0" err="1">
                <a:latin typeface="Bahnschrift Light Condensed" pitchFamily="34" charset="0"/>
              </a:rPr>
              <a:t>analizlerinin</a:t>
            </a:r>
            <a:r>
              <a:rPr lang="en-US" altLang="ko-KR" sz="1800" dirty="0">
                <a:latin typeface="Bahnschrift Light Condensed" pitchFamily="34" charset="0"/>
              </a:rPr>
              <a:t>, MEB </a:t>
            </a:r>
            <a:r>
              <a:rPr lang="en-US" altLang="ko-KR" sz="1800" dirty="0" err="1">
                <a:latin typeface="Bahnschrift Light Condensed" pitchFamily="34" charset="0"/>
              </a:rPr>
              <a:t>Ortaöğretim</a:t>
            </a:r>
            <a:r>
              <a:rPr lang="en-US" altLang="ko-KR" sz="1800" dirty="0">
                <a:latin typeface="Bahnschrift Light Condensed" pitchFamily="34" charset="0"/>
              </a:rPr>
              <a:t> </a:t>
            </a:r>
            <a:r>
              <a:rPr lang="en-US" altLang="ko-KR" sz="1800" dirty="0" err="1">
                <a:latin typeface="Bahnschrift Light Condensed" pitchFamily="34" charset="0"/>
              </a:rPr>
              <a:t>Kurumları</a:t>
            </a:r>
            <a:r>
              <a:rPr lang="en-US" altLang="ko-KR" sz="1800" dirty="0">
                <a:latin typeface="Bahnschrift Light Condensed" pitchFamily="34" charset="0"/>
              </a:rPr>
              <a:t> </a:t>
            </a:r>
            <a:r>
              <a:rPr lang="en-US" altLang="ko-KR" sz="1800" dirty="0" err="1">
                <a:latin typeface="Bahnschrift Light Condensed" pitchFamily="34" charset="0"/>
              </a:rPr>
              <a:t>Yönetmeliği’nin</a:t>
            </a:r>
            <a:r>
              <a:rPr lang="en-US" altLang="ko-KR" sz="1800" dirty="0">
                <a:latin typeface="Bahnschrift Light Condensed" pitchFamily="34" charset="0"/>
              </a:rPr>
              <a:t> 45. </a:t>
            </a:r>
            <a:r>
              <a:rPr lang="en-US" altLang="ko-KR" sz="1800" dirty="0" err="1">
                <a:latin typeface="Bahnschrift Light Condensed" pitchFamily="34" charset="0"/>
              </a:rPr>
              <a:t>ve</a:t>
            </a:r>
            <a:r>
              <a:rPr lang="en-US" altLang="ko-KR" sz="1800" dirty="0">
                <a:latin typeface="Bahnschrift Light Condensed" pitchFamily="34" charset="0"/>
              </a:rPr>
              <a:t> 47. </a:t>
            </a:r>
            <a:r>
              <a:rPr lang="en-US" altLang="ko-KR" sz="1800" dirty="0" err="1">
                <a:latin typeface="Bahnschrift Light Condensed" pitchFamily="34" charset="0"/>
              </a:rPr>
              <a:t>maddelerine</a:t>
            </a:r>
            <a:r>
              <a:rPr lang="en-US" altLang="ko-KR" sz="1800" dirty="0">
                <a:latin typeface="Bahnschrift Light Condensed" pitchFamily="34" charset="0"/>
              </a:rPr>
              <a:t> </a:t>
            </a:r>
            <a:r>
              <a:rPr lang="en-US" altLang="ko-KR" sz="1800" dirty="0" err="1">
                <a:latin typeface="Bahnschrift Light Condensed" pitchFamily="34" charset="0"/>
              </a:rPr>
              <a:t>göre</a:t>
            </a:r>
            <a:r>
              <a:rPr lang="en-US" altLang="ko-KR" sz="1800" dirty="0">
                <a:latin typeface="Bahnschrift Light Condensed" pitchFamily="34" charset="0"/>
              </a:rPr>
              <a:t> </a:t>
            </a:r>
            <a:r>
              <a:rPr lang="en-US" altLang="ko-KR" sz="1800" dirty="0" err="1">
                <a:latin typeface="Bahnschrift Light Condensed" pitchFamily="34" charset="0"/>
              </a:rPr>
              <a:t>değerlendirilip</a:t>
            </a:r>
            <a:r>
              <a:rPr lang="en-US" altLang="ko-KR" sz="1800" dirty="0">
                <a:latin typeface="Bahnschrift Light Condensed" pitchFamily="34" charset="0"/>
              </a:rPr>
              <a:t> </a:t>
            </a:r>
            <a:r>
              <a:rPr lang="en-US" altLang="ko-KR" sz="1800" dirty="0" err="1">
                <a:latin typeface="Bahnschrift Light Condensed" pitchFamily="34" charset="0"/>
              </a:rPr>
              <a:t>gereğinin</a:t>
            </a:r>
            <a:r>
              <a:rPr lang="en-US" altLang="ko-KR" sz="1800" dirty="0">
                <a:latin typeface="Bahnschrift Light Condensed" pitchFamily="34" charset="0"/>
              </a:rPr>
              <a:t> </a:t>
            </a:r>
            <a:r>
              <a:rPr lang="en-US" altLang="ko-KR" sz="1800" dirty="0" err="1">
                <a:latin typeface="Bahnschrift Light Condensed" pitchFamily="34" charset="0"/>
              </a:rPr>
              <a:t>yapılması</a:t>
            </a:r>
            <a:r>
              <a:rPr lang="en-US" altLang="ko-KR" sz="1800" dirty="0">
                <a:latin typeface="Bahnschrift Light Condensed" pitchFamily="34" charset="0"/>
              </a:rPr>
              <a:t> </a:t>
            </a:r>
            <a:r>
              <a:rPr lang="en-US" altLang="ko-KR" sz="1800" dirty="0" err="1">
                <a:latin typeface="Bahnschrift Light Condensed" pitchFamily="34" charset="0"/>
              </a:rPr>
              <a:t>kararlaştırıldı</a:t>
            </a:r>
            <a:r>
              <a:rPr lang="en-US" altLang="ko-KR" sz="1800" dirty="0">
                <a:latin typeface="Bahnschrift Light Condensed" pitchFamily="34" charset="0"/>
              </a:rPr>
              <a:t>. </a:t>
            </a:r>
            <a:r>
              <a:rPr lang="en-US" altLang="ko-KR" sz="1800" dirty="0" err="1">
                <a:latin typeface="Bahnschrift Light Condensed" pitchFamily="34" charset="0"/>
              </a:rPr>
              <a:t>Sınav</a:t>
            </a:r>
            <a:r>
              <a:rPr lang="en-US" altLang="ko-KR" sz="1800" dirty="0">
                <a:latin typeface="Bahnschrift Light Condensed" pitchFamily="34" charset="0"/>
              </a:rPr>
              <a:t> </a:t>
            </a:r>
            <a:r>
              <a:rPr lang="en-US" altLang="ko-KR" sz="1800" dirty="0" err="1">
                <a:latin typeface="Bahnschrift Light Condensed" pitchFamily="34" charset="0"/>
              </a:rPr>
              <a:t>analizleri</a:t>
            </a:r>
            <a:r>
              <a:rPr lang="en-US" altLang="ko-KR" sz="1800" dirty="0">
                <a:latin typeface="Bahnschrift Light Condensed" pitchFamily="34" charset="0"/>
              </a:rPr>
              <a:t> </a:t>
            </a:r>
            <a:r>
              <a:rPr lang="en-US" altLang="ko-KR" sz="1800" dirty="0" err="1">
                <a:latin typeface="Bahnschrift Light Condensed" pitchFamily="34" charset="0"/>
              </a:rPr>
              <a:t>sonucunda</a:t>
            </a:r>
            <a:r>
              <a:rPr lang="en-US" altLang="ko-KR" sz="1800" dirty="0">
                <a:latin typeface="Bahnschrift Light Condensed" pitchFamily="34" charset="0"/>
              </a:rPr>
              <a:t> </a:t>
            </a:r>
            <a:r>
              <a:rPr lang="en-US" altLang="ko-KR" sz="1800" dirty="0" err="1">
                <a:latin typeface="Bahnschrift Light Condensed" pitchFamily="34" charset="0"/>
              </a:rPr>
              <a:t>zümreler</a:t>
            </a:r>
            <a:r>
              <a:rPr lang="en-US" altLang="ko-KR" sz="1800" dirty="0">
                <a:latin typeface="Bahnschrift Light Condensed" pitchFamily="34" charset="0"/>
              </a:rPr>
              <a:t> </a:t>
            </a:r>
            <a:r>
              <a:rPr lang="en-US" altLang="ko-KR" sz="1800" dirty="0" err="1">
                <a:latin typeface="Bahnschrift Light Condensed" pitchFamily="34" charset="0"/>
              </a:rPr>
              <a:t>eksik</a:t>
            </a:r>
            <a:r>
              <a:rPr lang="en-US" altLang="ko-KR" sz="1800" dirty="0">
                <a:latin typeface="Bahnschrift Light Condensed" pitchFamily="34" charset="0"/>
              </a:rPr>
              <a:t> </a:t>
            </a:r>
            <a:r>
              <a:rPr lang="en-US" altLang="ko-KR" sz="1800" dirty="0" err="1">
                <a:latin typeface="Bahnschrift Light Condensed" pitchFamily="34" charset="0"/>
              </a:rPr>
              <a:t>kazanımlar</a:t>
            </a:r>
            <a:r>
              <a:rPr lang="en-US" altLang="ko-KR" sz="1800" dirty="0">
                <a:latin typeface="Bahnschrift Light Condensed" pitchFamily="34" charset="0"/>
              </a:rPr>
              <a:t> </a:t>
            </a:r>
            <a:r>
              <a:rPr lang="en-US" altLang="ko-KR" sz="1800" dirty="0" err="1">
                <a:latin typeface="Bahnschrift Light Condensed" pitchFamily="34" charset="0"/>
              </a:rPr>
              <a:t>konusunda</a:t>
            </a:r>
            <a:r>
              <a:rPr lang="en-US" altLang="ko-KR" sz="1800" dirty="0">
                <a:latin typeface="Bahnschrift Light Condensed" pitchFamily="34" charset="0"/>
              </a:rPr>
              <a:t> </a:t>
            </a:r>
            <a:r>
              <a:rPr lang="en-US" altLang="ko-KR" sz="1800" dirty="0" err="1">
                <a:latin typeface="Bahnschrift Light Condensed" pitchFamily="34" charset="0"/>
              </a:rPr>
              <a:t>toplantılar</a:t>
            </a:r>
            <a:r>
              <a:rPr lang="en-US" altLang="ko-KR" sz="1800" dirty="0">
                <a:latin typeface="Bahnschrift Light Condensed" pitchFamily="34" charset="0"/>
              </a:rPr>
              <a:t> </a:t>
            </a:r>
            <a:r>
              <a:rPr lang="en-US" altLang="ko-KR" sz="1800" dirty="0" err="1">
                <a:latin typeface="Bahnschrift Light Condensed" pitchFamily="34" charset="0"/>
              </a:rPr>
              <a:t>yaparak</a:t>
            </a:r>
            <a:r>
              <a:rPr lang="en-US" altLang="ko-KR" sz="1800" dirty="0">
                <a:latin typeface="Bahnschrift Light Condensed" pitchFamily="34" charset="0"/>
              </a:rPr>
              <a:t> </a:t>
            </a:r>
            <a:r>
              <a:rPr lang="en-US" altLang="ko-KR" sz="1800" dirty="0" err="1">
                <a:latin typeface="Bahnschrift Light Condensed" pitchFamily="34" charset="0"/>
              </a:rPr>
              <a:t>sınıflarında</a:t>
            </a:r>
            <a:r>
              <a:rPr lang="en-US" altLang="ko-KR" sz="1800" dirty="0">
                <a:latin typeface="Bahnschrift Light Condensed" pitchFamily="34" charset="0"/>
              </a:rPr>
              <a:t> </a:t>
            </a:r>
            <a:r>
              <a:rPr lang="en-US" altLang="ko-KR" sz="1800" dirty="0" err="1">
                <a:latin typeface="Bahnschrift Light Condensed" pitchFamily="34" charset="0"/>
              </a:rPr>
              <a:t>konu</a:t>
            </a:r>
            <a:r>
              <a:rPr lang="en-US" altLang="ko-KR" sz="1800" dirty="0">
                <a:latin typeface="Bahnschrift Light Condensed" pitchFamily="34" charset="0"/>
              </a:rPr>
              <a:t> </a:t>
            </a:r>
            <a:r>
              <a:rPr lang="en-US" altLang="ko-KR" sz="1800" dirty="0" err="1">
                <a:latin typeface="Bahnschrift Light Condensed" pitchFamily="34" charset="0"/>
              </a:rPr>
              <a:t>tekrarı</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bireysel</a:t>
            </a:r>
            <a:r>
              <a:rPr lang="en-US" altLang="ko-KR" sz="1800" dirty="0">
                <a:latin typeface="Bahnschrift Light Condensed" pitchFamily="34" charset="0"/>
              </a:rPr>
              <a:t> </a:t>
            </a:r>
            <a:r>
              <a:rPr lang="en-US" altLang="ko-KR" sz="1800" dirty="0" err="1">
                <a:latin typeface="Bahnschrift Light Condensed" pitchFamily="34" charset="0"/>
              </a:rPr>
              <a:t>çalışmalar</a:t>
            </a:r>
            <a:r>
              <a:rPr lang="en-US" altLang="ko-KR" sz="1800" dirty="0">
                <a:latin typeface="Bahnschrift Light Condensed" pitchFamily="34" charset="0"/>
              </a:rPr>
              <a:t> </a:t>
            </a:r>
            <a:r>
              <a:rPr lang="en-US" altLang="ko-KR" sz="1800" dirty="0" err="1">
                <a:latin typeface="Bahnschrift Light Condensed" pitchFamily="34" charset="0"/>
              </a:rPr>
              <a:t>gerçekleştirecektir</a:t>
            </a:r>
            <a:r>
              <a:rPr lang="en-US" altLang="ko-KR" sz="1800" dirty="0">
                <a:latin typeface="Bahnschrift Light Condensed" pitchFamily="34" charset="0"/>
              </a:rPr>
              <a:t>.</a:t>
            </a:r>
          </a:p>
          <a:p>
            <a:endParaRPr lang="en-US" altLang="ko-KR" sz="1800" dirty="0" smtClean="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422835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ko-KR" dirty="0">
                <a:latin typeface="Bahnschrift Light Condensed" pitchFamily="34" charset="0"/>
              </a:rPr>
              <a:t>3-AKADEMİK BAŞARIYI ARTIRMAYA YÖNELİK PLANLAMALAR</a:t>
            </a:r>
          </a:p>
        </p:txBody>
      </p:sp>
      <p:sp>
        <p:nvSpPr>
          <p:cNvPr id="5" name="Content Placeholder 4"/>
          <p:cNvSpPr>
            <a:spLocks noGrp="1"/>
          </p:cNvSpPr>
          <p:nvPr>
            <p:ph idx="10"/>
          </p:nvPr>
        </p:nvSpPr>
        <p:spPr/>
        <p:txBody>
          <a:bodyPr/>
          <a:lstStyle/>
          <a:p>
            <a:r>
              <a:rPr lang="tr-TR" altLang="ko-KR" sz="1800" dirty="0" smtClean="0">
                <a:latin typeface="Bahnschrift Light Condensed" pitchFamily="34" charset="0"/>
              </a:rPr>
              <a:t>   </a:t>
            </a:r>
            <a:r>
              <a:rPr lang="en-US" altLang="ko-KR" sz="1800" dirty="0">
                <a:latin typeface="Bahnschrift Light Condensed" pitchFamily="34" charset="0"/>
              </a:rPr>
              <a:t>MEB </a:t>
            </a:r>
            <a:r>
              <a:rPr lang="en-US" altLang="ko-KR" sz="1800" dirty="0" err="1">
                <a:latin typeface="Bahnschrift Light Condensed" pitchFamily="34" charset="0"/>
              </a:rPr>
              <a:t>dijital</a:t>
            </a:r>
            <a:r>
              <a:rPr lang="en-US" altLang="ko-KR" sz="1800" dirty="0">
                <a:latin typeface="Bahnschrift Light Condensed" pitchFamily="34" charset="0"/>
              </a:rPr>
              <a:t> </a:t>
            </a:r>
            <a:r>
              <a:rPr lang="en-US" altLang="ko-KR" sz="1800" dirty="0" err="1">
                <a:latin typeface="Bahnschrift Light Condensed" pitchFamily="34" charset="0"/>
              </a:rPr>
              <a:t>platformlar</a:t>
            </a:r>
            <a:r>
              <a:rPr lang="en-US" altLang="ko-KR" sz="1800" dirty="0">
                <a:latin typeface="Bahnschrift Light Condensed" pitchFamily="34" charset="0"/>
              </a:rPr>
              <a:t> </a:t>
            </a:r>
            <a:r>
              <a:rPr lang="en-US" altLang="ko-KR" sz="1800" dirty="0" err="1">
                <a:latin typeface="Bahnschrift Light Condensed" pitchFamily="34" charset="0"/>
              </a:rPr>
              <a:t>üzerinden</a:t>
            </a:r>
            <a:r>
              <a:rPr lang="en-US" altLang="ko-KR" sz="1800" dirty="0">
                <a:latin typeface="Bahnschrift Light Condensed" pitchFamily="34" charset="0"/>
              </a:rPr>
              <a:t> </a:t>
            </a:r>
            <a:r>
              <a:rPr lang="en-US" altLang="ko-KR" sz="1800" dirty="0" err="1">
                <a:latin typeface="Bahnschrift Light Condensed" pitchFamily="34" charset="0"/>
              </a:rPr>
              <a:t>ortaklaşa</a:t>
            </a:r>
            <a:r>
              <a:rPr lang="en-US" altLang="ko-KR" sz="1800" dirty="0">
                <a:latin typeface="Bahnschrift Light Condensed" pitchFamily="34" charset="0"/>
              </a:rPr>
              <a:t> </a:t>
            </a:r>
            <a:r>
              <a:rPr lang="en-US" altLang="ko-KR" sz="1800" dirty="0" err="1">
                <a:latin typeface="Bahnschrift Light Condensed" pitchFamily="34" charset="0"/>
              </a:rPr>
              <a:t>oluşturulacak</a:t>
            </a:r>
            <a:r>
              <a:rPr lang="en-US" altLang="ko-KR" sz="1800" dirty="0">
                <a:latin typeface="Bahnschrift Light Condensed" pitchFamily="34" charset="0"/>
              </a:rPr>
              <a:t> </a:t>
            </a:r>
            <a:r>
              <a:rPr lang="en-US" altLang="ko-KR" sz="1800" dirty="0" err="1">
                <a:latin typeface="Bahnschrift Light Condensed" pitchFamily="34" charset="0"/>
              </a:rPr>
              <a:t>sorularla</a:t>
            </a:r>
            <a:r>
              <a:rPr lang="en-US" altLang="ko-KR" sz="1800" dirty="0">
                <a:latin typeface="Bahnschrift Light Condensed" pitchFamily="34" charset="0"/>
              </a:rPr>
              <a:t> 12. </a:t>
            </a:r>
            <a:r>
              <a:rPr lang="en-US" altLang="ko-KR" sz="1800" dirty="0" err="1">
                <a:latin typeface="Bahnschrift Light Condensed" pitchFamily="34" charset="0"/>
              </a:rPr>
              <a:t>sınıflara</a:t>
            </a:r>
            <a:r>
              <a:rPr lang="en-US" altLang="ko-KR" sz="1800" dirty="0">
                <a:latin typeface="Bahnschrift Light Condensed" pitchFamily="34" charset="0"/>
              </a:rPr>
              <a:t> </a:t>
            </a:r>
            <a:r>
              <a:rPr lang="en-US" altLang="ko-KR" sz="1800" dirty="0" err="1">
                <a:latin typeface="Bahnschrift Light Condensed" pitchFamily="34" charset="0"/>
              </a:rPr>
              <a:t>birinci</a:t>
            </a:r>
            <a:r>
              <a:rPr lang="en-US" altLang="ko-KR" sz="1800" dirty="0">
                <a:latin typeface="Bahnschrift Light Condensed" pitchFamily="34" charset="0"/>
              </a:rPr>
              <a:t> </a:t>
            </a:r>
            <a:r>
              <a:rPr lang="en-US" altLang="ko-KR" sz="1800" dirty="0" err="1">
                <a:latin typeface="Bahnschrift Light Condensed" pitchFamily="34" charset="0"/>
              </a:rPr>
              <a:t>dönemde</a:t>
            </a:r>
            <a:r>
              <a:rPr lang="en-US" altLang="ko-KR" sz="1800" dirty="0">
                <a:latin typeface="Bahnschrift Light Condensed" pitchFamily="34" charset="0"/>
              </a:rPr>
              <a:t> 2, </a:t>
            </a:r>
            <a:r>
              <a:rPr lang="en-US" altLang="ko-KR" sz="1800" dirty="0" err="1">
                <a:latin typeface="Bahnschrift Light Condensed" pitchFamily="34" charset="0"/>
              </a:rPr>
              <a:t>ikinci</a:t>
            </a:r>
            <a:r>
              <a:rPr lang="en-US" altLang="ko-KR" sz="1800" dirty="0">
                <a:latin typeface="Bahnschrift Light Condensed" pitchFamily="34" charset="0"/>
              </a:rPr>
              <a:t> </a:t>
            </a:r>
            <a:r>
              <a:rPr lang="en-US" altLang="ko-KR" sz="1800" dirty="0" err="1">
                <a:latin typeface="Bahnschrift Light Condensed" pitchFamily="34" charset="0"/>
              </a:rPr>
              <a:t>dönemde</a:t>
            </a:r>
            <a:r>
              <a:rPr lang="en-US" altLang="ko-KR" sz="1800" dirty="0">
                <a:latin typeface="Bahnschrift Light Condensed" pitchFamily="34" charset="0"/>
              </a:rPr>
              <a:t> 2 </a:t>
            </a:r>
            <a:r>
              <a:rPr lang="en-US" altLang="ko-KR" sz="1800" dirty="0" err="1">
                <a:latin typeface="Bahnschrift Light Condensed" pitchFamily="34" charset="0"/>
              </a:rPr>
              <a:t>olmak</a:t>
            </a:r>
            <a:r>
              <a:rPr lang="en-US" altLang="ko-KR" sz="1800" dirty="0">
                <a:latin typeface="Bahnschrift Light Condensed" pitchFamily="34" charset="0"/>
              </a:rPr>
              <a:t> </a:t>
            </a:r>
            <a:r>
              <a:rPr lang="en-US" altLang="ko-KR" sz="1800" dirty="0" err="1">
                <a:latin typeface="Bahnschrift Light Condensed" pitchFamily="34" charset="0"/>
              </a:rPr>
              <a:t>üzere</a:t>
            </a:r>
            <a:r>
              <a:rPr lang="en-US" altLang="ko-KR" sz="1800" dirty="0">
                <a:latin typeface="Bahnschrift Light Condensed" pitchFamily="34" charset="0"/>
              </a:rPr>
              <a:t>; </a:t>
            </a:r>
            <a:r>
              <a:rPr lang="en-US" altLang="ko-KR" sz="1800" dirty="0" err="1">
                <a:latin typeface="Bahnschrift Light Condensed" pitchFamily="34" charset="0"/>
              </a:rPr>
              <a:t>diğer</a:t>
            </a:r>
            <a:r>
              <a:rPr lang="en-US" altLang="ko-KR" sz="1800" dirty="0">
                <a:latin typeface="Bahnschrift Light Condensed" pitchFamily="34" charset="0"/>
              </a:rPr>
              <a:t> </a:t>
            </a:r>
            <a:r>
              <a:rPr lang="en-US" altLang="ko-KR" sz="1800" dirty="0" err="1">
                <a:latin typeface="Bahnschrift Light Condensed" pitchFamily="34" charset="0"/>
              </a:rPr>
              <a:t>sınıflara</a:t>
            </a:r>
            <a:r>
              <a:rPr lang="en-US" altLang="ko-KR" sz="1800" dirty="0">
                <a:latin typeface="Bahnschrift Light Condensed" pitchFamily="34" charset="0"/>
              </a:rPr>
              <a:t> </a:t>
            </a:r>
            <a:r>
              <a:rPr lang="en-US" altLang="ko-KR" sz="1800" dirty="0" err="1">
                <a:latin typeface="Bahnschrift Light Condensed" pitchFamily="34" charset="0"/>
              </a:rPr>
              <a:t>birinci</a:t>
            </a:r>
            <a:r>
              <a:rPr lang="en-US" altLang="ko-KR" sz="1800" dirty="0">
                <a:latin typeface="Bahnschrift Light Condensed" pitchFamily="34" charset="0"/>
              </a:rPr>
              <a:t> </a:t>
            </a:r>
            <a:r>
              <a:rPr lang="en-US" altLang="ko-KR" sz="1800" dirty="0" err="1">
                <a:latin typeface="Bahnschrift Light Condensed" pitchFamily="34" charset="0"/>
              </a:rPr>
              <a:t>dönem</a:t>
            </a:r>
            <a:r>
              <a:rPr lang="en-US" altLang="ko-KR" sz="1800" dirty="0">
                <a:latin typeface="Bahnschrift Light Condensed" pitchFamily="34" charset="0"/>
              </a:rPr>
              <a:t> 1, </a:t>
            </a:r>
            <a:r>
              <a:rPr lang="en-US" altLang="ko-KR" sz="1800" dirty="0" err="1">
                <a:latin typeface="Bahnschrift Light Condensed" pitchFamily="34" charset="0"/>
              </a:rPr>
              <a:t>ikinci</a:t>
            </a:r>
            <a:r>
              <a:rPr lang="en-US" altLang="ko-KR" sz="1800" dirty="0">
                <a:latin typeface="Bahnschrift Light Condensed" pitchFamily="34" charset="0"/>
              </a:rPr>
              <a:t> </a:t>
            </a:r>
            <a:r>
              <a:rPr lang="en-US" altLang="ko-KR" sz="1800" dirty="0" err="1">
                <a:latin typeface="Bahnschrift Light Condensed" pitchFamily="34" charset="0"/>
              </a:rPr>
              <a:t>dönem</a:t>
            </a:r>
            <a:r>
              <a:rPr lang="en-US" altLang="ko-KR" sz="1800" dirty="0">
                <a:latin typeface="Bahnschrift Light Condensed" pitchFamily="34" charset="0"/>
              </a:rPr>
              <a:t> 1 </a:t>
            </a:r>
            <a:r>
              <a:rPr lang="en-US" altLang="ko-KR" sz="1800" dirty="0" err="1">
                <a:latin typeface="Bahnschrift Light Condensed" pitchFamily="34" charset="0"/>
              </a:rPr>
              <a:t>deneme</a:t>
            </a:r>
            <a:r>
              <a:rPr lang="en-US" altLang="ko-KR" sz="1800" dirty="0">
                <a:latin typeface="Bahnschrift Light Condensed" pitchFamily="34" charset="0"/>
              </a:rPr>
              <a:t> </a:t>
            </a:r>
            <a:r>
              <a:rPr lang="en-US" altLang="ko-KR" sz="1800" dirty="0" err="1">
                <a:latin typeface="Bahnschrift Light Condensed" pitchFamily="34" charset="0"/>
              </a:rPr>
              <a:t>sınavı</a:t>
            </a:r>
            <a:r>
              <a:rPr lang="en-US" altLang="ko-KR" sz="1800" dirty="0">
                <a:latin typeface="Bahnschrift Light Condensed" pitchFamily="34" charset="0"/>
              </a:rPr>
              <a:t> </a:t>
            </a:r>
            <a:r>
              <a:rPr lang="en-US" altLang="ko-KR" sz="1800" dirty="0" err="1">
                <a:latin typeface="Bahnschrift Light Condensed" pitchFamily="34" charset="0"/>
              </a:rPr>
              <a:t>yapılacaktır</a:t>
            </a:r>
            <a:r>
              <a:rPr lang="en-US" altLang="ko-KR" sz="1800" dirty="0">
                <a:latin typeface="Bahnschrift Light Condensed" pitchFamily="34" charset="0"/>
              </a:rPr>
              <a:t>. </a:t>
            </a:r>
            <a:r>
              <a:rPr lang="en-US" altLang="ko-KR" sz="1800" dirty="0" err="1">
                <a:latin typeface="Bahnschrift Light Condensed" pitchFamily="34" charset="0"/>
              </a:rPr>
              <a:t>Yapılan</a:t>
            </a:r>
            <a:r>
              <a:rPr lang="en-US" altLang="ko-KR" sz="1800" dirty="0">
                <a:latin typeface="Bahnschrift Light Condensed" pitchFamily="34" charset="0"/>
              </a:rPr>
              <a:t> </a:t>
            </a:r>
            <a:r>
              <a:rPr lang="en-US" altLang="ko-KR" sz="1800" dirty="0" err="1">
                <a:latin typeface="Bahnschrift Light Condensed" pitchFamily="34" charset="0"/>
              </a:rPr>
              <a:t>görüşmelerde</a:t>
            </a:r>
            <a:r>
              <a:rPr lang="en-US" altLang="ko-KR" sz="1800" dirty="0">
                <a:latin typeface="Bahnschrift Light Condensed" pitchFamily="34" charset="0"/>
              </a:rPr>
              <a:t> </a:t>
            </a:r>
            <a:r>
              <a:rPr lang="en-US" altLang="ko-KR" sz="1800" dirty="0" err="1">
                <a:latin typeface="Bahnschrift Light Condensed" pitchFamily="34" charset="0"/>
              </a:rPr>
              <a:t>kasım</a:t>
            </a:r>
            <a:r>
              <a:rPr lang="en-US" altLang="ko-KR" sz="1800" dirty="0">
                <a:latin typeface="Bahnschrift Light Condensed" pitchFamily="34" charset="0"/>
              </a:rPr>
              <a:t> </a:t>
            </a:r>
            <a:r>
              <a:rPr lang="en-US" altLang="ko-KR" sz="1800" dirty="0" err="1">
                <a:latin typeface="Bahnschrift Light Condensed" pitchFamily="34" charset="0"/>
              </a:rPr>
              <a:t>ayının</a:t>
            </a:r>
            <a:r>
              <a:rPr lang="en-US" altLang="ko-KR" sz="1800" dirty="0">
                <a:latin typeface="Bahnschrift Light Condensed" pitchFamily="34" charset="0"/>
              </a:rPr>
              <a:t> son </a:t>
            </a:r>
            <a:r>
              <a:rPr lang="en-US" altLang="ko-KR" sz="1800" dirty="0" err="1">
                <a:latin typeface="Bahnschrift Light Condensed" pitchFamily="34" charset="0"/>
              </a:rPr>
              <a:t>haftasında</a:t>
            </a:r>
            <a:r>
              <a:rPr lang="en-US" altLang="ko-KR" sz="1800" dirty="0">
                <a:latin typeface="Bahnschrift Light Condensed" pitchFamily="34" charset="0"/>
              </a:rPr>
              <a:t> </a:t>
            </a:r>
            <a:r>
              <a:rPr lang="en-US" altLang="ko-KR" sz="1800" dirty="0" err="1">
                <a:latin typeface="Bahnschrift Light Condensed" pitchFamily="34" charset="0"/>
              </a:rPr>
              <a:t>ocak</a:t>
            </a:r>
            <a:r>
              <a:rPr lang="en-US" altLang="ko-KR" sz="1800" dirty="0">
                <a:latin typeface="Bahnschrift Light Condensed" pitchFamily="34" charset="0"/>
              </a:rPr>
              <a:t> </a:t>
            </a:r>
            <a:r>
              <a:rPr lang="en-US" altLang="ko-KR" sz="1800" dirty="0" err="1">
                <a:latin typeface="Bahnschrift Light Condensed" pitchFamily="34" charset="0"/>
              </a:rPr>
              <a:t>ayının</a:t>
            </a:r>
            <a:r>
              <a:rPr lang="en-US" altLang="ko-KR" sz="1800" dirty="0">
                <a:latin typeface="Bahnschrift Light Condensed" pitchFamily="34" charset="0"/>
              </a:rPr>
              <a:t> ilk </a:t>
            </a:r>
            <a:r>
              <a:rPr lang="en-US" altLang="ko-KR" sz="1800" dirty="0" err="1">
                <a:latin typeface="Bahnschrift Light Condensed" pitchFamily="34" charset="0"/>
              </a:rPr>
              <a:t>haftasında</a:t>
            </a:r>
            <a:r>
              <a:rPr lang="en-US" altLang="ko-KR" sz="1800" dirty="0">
                <a:latin typeface="Bahnschrift Light Condensed" pitchFamily="34" charset="0"/>
              </a:rPr>
              <a:t> 12. </a:t>
            </a:r>
            <a:r>
              <a:rPr lang="en-US" altLang="ko-KR" sz="1800" dirty="0" err="1">
                <a:latin typeface="Bahnschrift Light Condensed" pitchFamily="34" charset="0"/>
              </a:rPr>
              <a:t>sınıfların</a:t>
            </a:r>
            <a:r>
              <a:rPr lang="en-US" altLang="ko-KR" sz="1800" dirty="0">
                <a:latin typeface="Bahnschrift Light Condensed" pitchFamily="34" charset="0"/>
              </a:rPr>
              <a:t> </a:t>
            </a:r>
            <a:r>
              <a:rPr lang="en-US" altLang="ko-KR" sz="1800" dirty="0" err="1">
                <a:latin typeface="Bahnschrift Light Condensed" pitchFamily="34" charset="0"/>
              </a:rPr>
              <a:t>birinci</a:t>
            </a:r>
            <a:r>
              <a:rPr lang="en-US" altLang="ko-KR" sz="1800" dirty="0">
                <a:latin typeface="Bahnschrift Light Condensed" pitchFamily="34" charset="0"/>
              </a:rPr>
              <a:t> </a:t>
            </a:r>
            <a:r>
              <a:rPr lang="en-US" altLang="ko-KR" sz="1800" dirty="0" err="1">
                <a:latin typeface="Bahnschrift Light Condensed" pitchFamily="34" charset="0"/>
              </a:rPr>
              <a:t>dönem</a:t>
            </a:r>
            <a:r>
              <a:rPr lang="en-US" altLang="ko-KR" sz="1800" dirty="0">
                <a:latin typeface="Bahnschrift Light Condensed" pitchFamily="34" charset="0"/>
              </a:rPr>
              <a:t> </a:t>
            </a:r>
            <a:r>
              <a:rPr lang="en-US" altLang="ko-KR" sz="1800" dirty="0" err="1">
                <a:latin typeface="Bahnschrift Light Condensed" pitchFamily="34" charset="0"/>
              </a:rPr>
              <a:t>denemeleri</a:t>
            </a:r>
            <a:r>
              <a:rPr lang="en-US" altLang="ko-KR" sz="1800" dirty="0">
                <a:latin typeface="Bahnschrift Light Condensed" pitchFamily="34" charset="0"/>
              </a:rPr>
              <a:t>, mart </a:t>
            </a:r>
            <a:r>
              <a:rPr lang="en-US" altLang="ko-KR" sz="1800" dirty="0" err="1">
                <a:latin typeface="Bahnschrift Light Condensed" pitchFamily="34" charset="0"/>
              </a:rPr>
              <a:t>ayının</a:t>
            </a:r>
            <a:r>
              <a:rPr lang="en-US" altLang="ko-KR" sz="1800" dirty="0">
                <a:latin typeface="Bahnschrift Light Condensed" pitchFamily="34" charset="0"/>
              </a:rPr>
              <a:t> son </a:t>
            </a:r>
            <a:r>
              <a:rPr lang="en-US" altLang="ko-KR" sz="1800" dirty="0" err="1">
                <a:latin typeface="Bahnschrift Light Condensed" pitchFamily="34" charset="0"/>
              </a:rPr>
              <a:t>haftasında</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mayıs</a:t>
            </a:r>
            <a:r>
              <a:rPr lang="en-US" altLang="ko-KR" sz="1800" dirty="0">
                <a:latin typeface="Bahnschrift Light Condensed" pitchFamily="34" charset="0"/>
              </a:rPr>
              <a:t> </a:t>
            </a:r>
            <a:r>
              <a:rPr lang="en-US" altLang="ko-KR" sz="1800" dirty="0" err="1">
                <a:latin typeface="Bahnschrift Light Condensed" pitchFamily="34" charset="0"/>
              </a:rPr>
              <a:t>ayının</a:t>
            </a:r>
            <a:r>
              <a:rPr lang="en-US" altLang="ko-KR" sz="1800" dirty="0">
                <a:latin typeface="Bahnschrift Light Condensed" pitchFamily="34" charset="0"/>
              </a:rPr>
              <a:t> ilk </a:t>
            </a:r>
            <a:r>
              <a:rPr lang="en-US" altLang="ko-KR" sz="1800" dirty="0" err="1">
                <a:latin typeface="Bahnschrift Light Condensed" pitchFamily="34" charset="0"/>
              </a:rPr>
              <a:t>haftasında</a:t>
            </a:r>
            <a:r>
              <a:rPr lang="en-US" altLang="ko-KR" sz="1800" dirty="0">
                <a:latin typeface="Bahnschrift Light Condensed" pitchFamily="34" charset="0"/>
              </a:rPr>
              <a:t> </a:t>
            </a:r>
            <a:r>
              <a:rPr lang="en-US" altLang="ko-KR" sz="1800" dirty="0" err="1">
                <a:latin typeface="Bahnschrift Light Condensed" pitchFamily="34" charset="0"/>
              </a:rPr>
              <a:t>ikinci</a:t>
            </a:r>
            <a:r>
              <a:rPr lang="en-US" altLang="ko-KR" sz="1800" dirty="0">
                <a:latin typeface="Bahnschrift Light Condensed" pitchFamily="34" charset="0"/>
              </a:rPr>
              <a:t> </a:t>
            </a:r>
            <a:r>
              <a:rPr lang="en-US" altLang="ko-KR" sz="1800" dirty="0" err="1">
                <a:latin typeface="Bahnschrift Light Condensed" pitchFamily="34" charset="0"/>
              </a:rPr>
              <a:t>dönem</a:t>
            </a:r>
            <a:r>
              <a:rPr lang="en-US" altLang="ko-KR" sz="1800" dirty="0">
                <a:latin typeface="Bahnschrift Light Condensed" pitchFamily="34" charset="0"/>
              </a:rPr>
              <a:t> 12. </a:t>
            </a:r>
            <a:r>
              <a:rPr lang="en-US" altLang="ko-KR" sz="1800" dirty="0" err="1">
                <a:latin typeface="Bahnschrift Light Condensed" pitchFamily="34" charset="0"/>
              </a:rPr>
              <a:t>sınıf</a:t>
            </a:r>
            <a:r>
              <a:rPr lang="en-US" altLang="ko-KR" sz="1800" dirty="0">
                <a:latin typeface="Bahnschrift Light Condensed" pitchFamily="34" charset="0"/>
              </a:rPr>
              <a:t> </a:t>
            </a:r>
            <a:r>
              <a:rPr lang="en-US" altLang="ko-KR" sz="1800" dirty="0" err="1">
                <a:latin typeface="Bahnschrift Light Condensed" pitchFamily="34" charset="0"/>
              </a:rPr>
              <a:t>deneme</a:t>
            </a:r>
            <a:r>
              <a:rPr lang="en-US" altLang="ko-KR" sz="1800" dirty="0">
                <a:latin typeface="Bahnschrift Light Condensed" pitchFamily="34" charset="0"/>
              </a:rPr>
              <a:t> </a:t>
            </a:r>
            <a:r>
              <a:rPr lang="en-US" altLang="ko-KR" sz="1800" dirty="0" err="1">
                <a:latin typeface="Bahnschrift Light Condensed" pitchFamily="34" charset="0"/>
              </a:rPr>
              <a:t>sınavları</a:t>
            </a:r>
            <a:r>
              <a:rPr lang="en-US" altLang="ko-KR" sz="1800" dirty="0">
                <a:latin typeface="Bahnschrift Light Condensed" pitchFamily="34" charset="0"/>
              </a:rPr>
              <a:t> </a:t>
            </a:r>
            <a:r>
              <a:rPr lang="en-US" altLang="ko-KR" sz="1800" dirty="0" err="1">
                <a:latin typeface="Bahnschrift Light Condensed" pitchFamily="34" charset="0"/>
              </a:rPr>
              <a:t>planlanmıştır</a:t>
            </a:r>
            <a:r>
              <a:rPr lang="en-US" altLang="ko-KR" sz="1800" dirty="0">
                <a:latin typeface="Bahnschrift Light Condensed" pitchFamily="34" charset="0"/>
              </a:rPr>
              <a:t>. (</a:t>
            </a:r>
            <a:r>
              <a:rPr lang="en-US" altLang="ko-KR" sz="1800" dirty="0" err="1">
                <a:latin typeface="Bahnschrift Light Condensed" pitchFamily="34" charset="0"/>
              </a:rPr>
              <a:t>Haftanın</a:t>
            </a:r>
            <a:r>
              <a:rPr lang="en-US" altLang="ko-KR" sz="1800" dirty="0">
                <a:latin typeface="Bahnschrift Light Condensed" pitchFamily="34" charset="0"/>
              </a:rPr>
              <a:t> son </a:t>
            </a:r>
            <a:r>
              <a:rPr lang="en-US" altLang="ko-KR" sz="1800" dirty="0" err="1">
                <a:latin typeface="Bahnschrift Light Condensed" pitchFamily="34" charset="0"/>
              </a:rPr>
              <a:t>günleri</a:t>
            </a:r>
            <a:r>
              <a:rPr lang="en-US" altLang="ko-KR" sz="1800" dirty="0">
                <a:latin typeface="Bahnschrift Light Condensed" pitchFamily="34" charset="0"/>
              </a:rPr>
              <a:t> 09.00’da </a:t>
            </a:r>
            <a:r>
              <a:rPr lang="en-US" altLang="ko-KR" sz="1800" dirty="0" err="1">
                <a:latin typeface="Bahnschrift Light Condensed" pitchFamily="34" charset="0"/>
              </a:rPr>
              <a:t>başlamak</a:t>
            </a:r>
            <a:r>
              <a:rPr lang="en-US" altLang="ko-KR" sz="1800" dirty="0">
                <a:latin typeface="Bahnschrift Light Condensed" pitchFamily="34" charset="0"/>
              </a:rPr>
              <a:t> </a:t>
            </a:r>
            <a:r>
              <a:rPr lang="en-US" altLang="ko-KR" sz="1800" dirty="0" err="1">
                <a:latin typeface="Bahnschrift Light Condensed" pitchFamily="34" charset="0"/>
              </a:rPr>
              <a:t>üzere</a:t>
            </a:r>
            <a:r>
              <a:rPr lang="en-US" altLang="ko-KR" sz="1800" dirty="0" smtClean="0">
                <a:latin typeface="Bahnschrift Light Condensed" pitchFamily="34" charset="0"/>
              </a:rPr>
              <a:t>)</a:t>
            </a:r>
            <a:endParaRPr lang="tr-TR" altLang="ko-KR" sz="1800" dirty="0" smtClean="0">
              <a:latin typeface="Bahnschrift Light Condensed" pitchFamily="34" charset="0"/>
            </a:endParaRPr>
          </a:p>
          <a:p>
            <a:endParaRPr lang="en-US" altLang="ko-KR" sz="1800" dirty="0">
              <a:latin typeface="Bahnschrift Light Condensed" pitchFamily="34" charset="0"/>
            </a:endParaRPr>
          </a:p>
          <a:p>
            <a:r>
              <a:rPr lang="en-US" altLang="ko-KR" sz="1800" dirty="0">
                <a:latin typeface="Bahnschrift Light Condensed" pitchFamily="34" charset="0"/>
              </a:rPr>
              <a:t>     </a:t>
            </a:r>
            <a:r>
              <a:rPr lang="en-US" altLang="ko-KR" sz="1800" dirty="0" err="1">
                <a:latin typeface="Bahnschrift Light Condensed" pitchFamily="34" charset="0"/>
              </a:rPr>
              <a:t>Ocak</a:t>
            </a:r>
            <a:r>
              <a:rPr lang="en-US" altLang="ko-KR" sz="1800" dirty="0">
                <a:latin typeface="Bahnschrift Light Condensed" pitchFamily="34" charset="0"/>
              </a:rPr>
              <a:t> </a:t>
            </a:r>
            <a:r>
              <a:rPr lang="en-US" altLang="ko-KR" sz="1800" dirty="0" err="1">
                <a:latin typeface="Bahnschrift Light Condensed" pitchFamily="34" charset="0"/>
              </a:rPr>
              <a:t>ayının</a:t>
            </a:r>
            <a:r>
              <a:rPr lang="en-US" altLang="ko-KR" sz="1800" dirty="0">
                <a:latin typeface="Bahnschrift Light Condensed" pitchFamily="34" charset="0"/>
              </a:rPr>
              <a:t> ilk </a:t>
            </a:r>
            <a:r>
              <a:rPr lang="en-US" altLang="ko-KR" sz="1800" dirty="0" err="1">
                <a:latin typeface="Bahnschrift Light Condensed" pitchFamily="34" charset="0"/>
              </a:rPr>
              <a:t>haftasında</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mayıs</a:t>
            </a:r>
            <a:r>
              <a:rPr lang="en-US" altLang="ko-KR" sz="1800" dirty="0">
                <a:latin typeface="Bahnschrift Light Condensed" pitchFamily="34" charset="0"/>
              </a:rPr>
              <a:t> </a:t>
            </a:r>
            <a:r>
              <a:rPr lang="en-US" altLang="ko-KR" sz="1800" dirty="0" err="1">
                <a:latin typeface="Bahnschrift Light Condensed" pitchFamily="34" charset="0"/>
              </a:rPr>
              <a:t>ayının</a:t>
            </a:r>
            <a:r>
              <a:rPr lang="en-US" altLang="ko-KR" sz="1800" dirty="0">
                <a:latin typeface="Bahnschrift Light Condensed" pitchFamily="34" charset="0"/>
              </a:rPr>
              <a:t> ilk </a:t>
            </a:r>
            <a:r>
              <a:rPr lang="en-US" altLang="ko-KR" sz="1800" dirty="0" err="1">
                <a:latin typeface="Bahnschrift Light Condensed" pitchFamily="34" charset="0"/>
              </a:rPr>
              <a:t>haftasında</a:t>
            </a:r>
            <a:r>
              <a:rPr lang="en-US" altLang="ko-KR" sz="1800" dirty="0">
                <a:latin typeface="Bahnschrift Light Condensed" pitchFamily="34" charset="0"/>
              </a:rPr>
              <a:t> </a:t>
            </a:r>
            <a:r>
              <a:rPr lang="en-US" altLang="ko-KR" sz="1800" dirty="0" err="1">
                <a:latin typeface="Bahnschrift Light Condensed" pitchFamily="34" charset="0"/>
              </a:rPr>
              <a:t>diğer</a:t>
            </a:r>
            <a:r>
              <a:rPr lang="en-US" altLang="ko-KR" sz="1800" dirty="0">
                <a:latin typeface="Bahnschrift Light Condensed" pitchFamily="34" charset="0"/>
              </a:rPr>
              <a:t> </a:t>
            </a:r>
            <a:r>
              <a:rPr lang="en-US" altLang="ko-KR" sz="1800" dirty="0" err="1">
                <a:latin typeface="Bahnschrift Light Condensed" pitchFamily="34" charset="0"/>
              </a:rPr>
              <a:t>sınıfların</a:t>
            </a:r>
            <a:r>
              <a:rPr lang="en-US" altLang="ko-KR" sz="1800" dirty="0">
                <a:latin typeface="Bahnschrift Light Condensed" pitchFamily="34" charset="0"/>
              </a:rPr>
              <a:t> da </a:t>
            </a:r>
            <a:r>
              <a:rPr lang="en-US" altLang="ko-KR" sz="1800" dirty="0" err="1">
                <a:latin typeface="Bahnschrift Light Condensed" pitchFamily="34" charset="0"/>
              </a:rPr>
              <a:t>katılacağı</a:t>
            </a:r>
            <a:r>
              <a:rPr lang="en-US" altLang="ko-KR" sz="1800" dirty="0">
                <a:latin typeface="Bahnschrift Light Condensed" pitchFamily="34" charset="0"/>
              </a:rPr>
              <a:t> </a:t>
            </a:r>
            <a:r>
              <a:rPr lang="en-US" altLang="ko-KR" sz="1800" dirty="0" err="1">
                <a:latin typeface="Bahnschrift Light Condensed" pitchFamily="34" charset="0"/>
              </a:rPr>
              <a:t>deneme</a:t>
            </a:r>
            <a:r>
              <a:rPr lang="en-US" altLang="ko-KR" sz="1800" dirty="0">
                <a:latin typeface="Bahnschrift Light Condensed" pitchFamily="34" charset="0"/>
              </a:rPr>
              <a:t> </a:t>
            </a:r>
            <a:r>
              <a:rPr lang="en-US" altLang="ko-KR" sz="1800" dirty="0" err="1">
                <a:latin typeface="Bahnschrift Light Condensed" pitchFamily="34" charset="0"/>
              </a:rPr>
              <a:t>sınavları</a:t>
            </a:r>
            <a:r>
              <a:rPr lang="en-US" altLang="ko-KR" sz="1800" dirty="0">
                <a:latin typeface="Bahnschrift Light Condensed" pitchFamily="34" charset="0"/>
              </a:rPr>
              <a:t> </a:t>
            </a:r>
            <a:r>
              <a:rPr lang="en-US" altLang="ko-KR" sz="1800" dirty="0" err="1">
                <a:latin typeface="Bahnschrift Light Condensed" pitchFamily="34" charset="0"/>
              </a:rPr>
              <a:t>planlanmıştır</a:t>
            </a:r>
            <a:r>
              <a:rPr lang="en-US" altLang="ko-KR" sz="1800" dirty="0">
                <a:latin typeface="Bahnschrift Light Condensed" pitchFamily="34" charset="0"/>
              </a:rPr>
              <a:t>. </a:t>
            </a:r>
            <a:r>
              <a:rPr lang="en-US" altLang="ko-KR" sz="1800" dirty="0" err="1">
                <a:latin typeface="Bahnschrift Light Condensed" pitchFamily="34" charset="0"/>
              </a:rPr>
              <a:t>Sorular</a:t>
            </a:r>
            <a:r>
              <a:rPr lang="en-US" altLang="ko-KR" sz="1800" dirty="0">
                <a:latin typeface="Bahnschrift Light Condensed" pitchFamily="34" charset="0"/>
              </a:rPr>
              <a:t> </a:t>
            </a:r>
            <a:r>
              <a:rPr lang="en-US" altLang="ko-KR" sz="1800" dirty="0" err="1">
                <a:latin typeface="Bahnschrift Light Condensed" pitchFamily="34" charset="0"/>
              </a:rPr>
              <a:t>dijital</a:t>
            </a:r>
            <a:r>
              <a:rPr lang="en-US" altLang="ko-KR" sz="1800" dirty="0">
                <a:latin typeface="Bahnschrift Light Condensed" pitchFamily="34" charset="0"/>
              </a:rPr>
              <a:t> </a:t>
            </a:r>
            <a:r>
              <a:rPr lang="en-US" altLang="ko-KR" sz="1800" dirty="0" err="1">
                <a:latin typeface="Bahnschrift Light Condensed" pitchFamily="34" charset="0"/>
              </a:rPr>
              <a:t>ortamlarda</a:t>
            </a:r>
            <a:r>
              <a:rPr lang="en-US" altLang="ko-KR" sz="1800" dirty="0">
                <a:latin typeface="Bahnschrift Light Condensed" pitchFamily="34" charset="0"/>
              </a:rPr>
              <a:t> </a:t>
            </a:r>
            <a:r>
              <a:rPr lang="en-US" altLang="ko-KR" sz="1800" dirty="0" err="1">
                <a:latin typeface="Bahnschrift Light Condensed" pitchFamily="34" charset="0"/>
              </a:rPr>
              <a:t>zümrelerce</a:t>
            </a:r>
            <a:r>
              <a:rPr lang="en-US" altLang="ko-KR" sz="1800" dirty="0">
                <a:latin typeface="Bahnschrift Light Condensed" pitchFamily="34" charset="0"/>
              </a:rPr>
              <a:t> </a:t>
            </a:r>
            <a:r>
              <a:rPr lang="en-US" altLang="ko-KR" sz="1800" dirty="0" err="1">
                <a:latin typeface="Bahnschrift Light Condensed" pitchFamily="34" charset="0"/>
              </a:rPr>
              <a:t>ortak</a:t>
            </a:r>
            <a:r>
              <a:rPr lang="en-US" altLang="ko-KR" sz="1800" dirty="0">
                <a:latin typeface="Bahnschrift Light Condensed" pitchFamily="34" charset="0"/>
              </a:rPr>
              <a:t> </a:t>
            </a:r>
            <a:r>
              <a:rPr lang="en-US" altLang="ko-KR" sz="1800" dirty="0" err="1">
                <a:latin typeface="Bahnschrift Light Condensed" pitchFamily="34" charset="0"/>
              </a:rPr>
              <a:t>hazırlanacak</a:t>
            </a:r>
            <a:r>
              <a:rPr lang="en-US" altLang="ko-KR" sz="1800" dirty="0">
                <a:latin typeface="Bahnschrift Light Condensed" pitchFamily="34" charset="0"/>
              </a:rPr>
              <a:t>, </a:t>
            </a:r>
            <a:r>
              <a:rPr lang="en-US" altLang="ko-KR" sz="1800" dirty="0" err="1">
                <a:latin typeface="Bahnschrift Light Condensed" pitchFamily="34" charset="0"/>
              </a:rPr>
              <a:t>basımları</a:t>
            </a:r>
            <a:r>
              <a:rPr lang="en-US" altLang="ko-KR" sz="1800" dirty="0">
                <a:latin typeface="Bahnschrift Light Condensed" pitchFamily="34" charset="0"/>
              </a:rPr>
              <a:t> </a:t>
            </a:r>
            <a:r>
              <a:rPr lang="en-US" altLang="ko-KR" sz="1800" dirty="0" err="1">
                <a:latin typeface="Bahnschrift Light Condensed" pitchFamily="34" charset="0"/>
              </a:rPr>
              <a:t>ilgili</a:t>
            </a:r>
            <a:r>
              <a:rPr lang="en-US" altLang="ko-KR" sz="1800" dirty="0">
                <a:latin typeface="Bahnschrift Light Condensed" pitchFamily="34" charset="0"/>
              </a:rPr>
              <a:t> </a:t>
            </a:r>
            <a:r>
              <a:rPr lang="en-US" altLang="ko-KR" sz="1800" dirty="0" err="1">
                <a:latin typeface="Bahnschrift Light Condensed" pitchFamily="34" charset="0"/>
              </a:rPr>
              <a:t>okullar</a:t>
            </a:r>
            <a:r>
              <a:rPr lang="en-US" altLang="ko-KR" sz="1800" dirty="0">
                <a:latin typeface="Bahnschrift Light Condensed" pitchFamily="34" charset="0"/>
              </a:rPr>
              <a:t> </a:t>
            </a:r>
            <a:r>
              <a:rPr lang="en-US" altLang="ko-KR" sz="1800" dirty="0" err="1">
                <a:latin typeface="Bahnschrift Light Condensed" pitchFamily="34" charset="0"/>
              </a:rPr>
              <a:t>tarafından</a:t>
            </a:r>
            <a:r>
              <a:rPr lang="en-US" altLang="ko-KR" sz="1800" dirty="0">
                <a:latin typeface="Bahnschrift Light Condensed" pitchFamily="34" charset="0"/>
              </a:rPr>
              <a:t> </a:t>
            </a:r>
            <a:r>
              <a:rPr lang="en-US" altLang="ko-KR" sz="1800" dirty="0" err="1">
                <a:latin typeface="Bahnschrift Light Condensed" pitchFamily="34" charset="0"/>
              </a:rPr>
              <a:t>kendi</a:t>
            </a:r>
            <a:r>
              <a:rPr lang="en-US" altLang="ko-KR" sz="1800" dirty="0">
                <a:latin typeface="Bahnschrift Light Condensed" pitchFamily="34" charset="0"/>
              </a:rPr>
              <a:t> </a:t>
            </a:r>
            <a:r>
              <a:rPr lang="en-US" altLang="ko-KR" sz="1800" dirty="0" err="1">
                <a:latin typeface="Bahnschrift Light Condensed" pitchFamily="34" charset="0"/>
              </a:rPr>
              <a:t>imkanları</a:t>
            </a:r>
            <a:r>
              <a:rPr lang="en-US" altLang="ko-KR" sz="1800" dirty="0">
                <a:latin typeface="Bahnschrift Light Condensed" pitchFamily="34" charset="0"/>
              </a:rPr>
              <a:t> </a:t>
            </a:r>
            <a:r>
              <a:rPr lang="en-US" altLang="ko-KR" sz="1800" dirty="0" err="1">
                <a:latin typeface="Bahnschrift Light Condensed" pitchFamily="34" charset="0"/>
              </a:rPr>
              <a:t>çerçevesinde</a:t>
            </a:r>
            <a:r>
              <a:rPr lang="en-US" altLang="ko-KR" sz="1800" dirty="0">
                <a:latin typeface="Bahnschrift Light Condensed" pitchFamily="34" charset="0"/>
              </a:rPr>
              <a:t> </a:t>
            </a:r>
            <a:r>
              <a:rPr lang="en-US" altLang="ko-KR" sz="1800" dirty="0" err="1">
                <a:latin typeface="Bahnschrift Light Condensed" pitchFamily="34" charset="0"/>
              </a:rPr>
              <a:t>gerçekleştirilecektir</a:t>
            </a:r>
            <a:r>
              <a:rPr lang="en-US" altLang="ko-KR" sz="1800" dirty="0">
                <a:latin typeface="Bahnschrift Light Condensed" pitchFamily="34" charset="0"/>
              </a:rPr>
              <a:t>. </a:t>
            </a:r>
            <a:r>
              <a:rPr lang="en-US" altLang="ko-KR" sz="1800" dirty="0" err="1">
                <a:latin typeface="Bahnschrift Light Condensed" pitchFamily="34" charset="0"/>
              </a:rPr>
              <a:t>Deneme</a:t>
            </a:r>
            <a:r>
              <a:rPr lang="en-US" altLang="ko-KR" sz="1800" dirty="0">
                <a:latin typeface="Bahnschrift Light Condensed" pitchFamily="34" charset="0"/>
              </a:rPr>
              <a:t> </a:t>
            </a:r>
            <a:r>
              <a:rPr lang="en-US" altLang="ko-KR" sz="1800" dirty="0" err="1">
                <a:latin typeface="Bahnschrift Light Condensed" pitchFamily="34" charset="0"/>
              </a:rPr>
              <a:t>sonuçları</a:t>
            </a:r>
            <a:r>
              <a:rPr lang="en-US" altLang="ko-KR" sz="1800" dirty="0">
                <a:latin typeface="Bahnschrift Light Condensed" pitchFamily="34" charset="0"/>
              </a:rPr>
              <a:t> </a:t>
            </a:r>
            <a:r>
              <a:rPr lang="en-US" altLang="ko-KR" sz="1800" dirty="0" err="1">
                <a:latin typeface="Bahnschrift Light Condensed" pitchFamily="34" charset="0"/>
              </a:rPr>
              <a:t>zümrelerce</a:t>
            </a:r>
            <a:r>
              <a:rPr lang="en-US" altLang="ko-KR" sz="1800" dirty="0">
                <a:latin typeface="Bahnschrift Light Condensed" pitchFamily="34" charset="0"/>
              </a:rPr>
              <a:t> </a:t>
            </a:r>
            <a:r>
              <a:rPr lang="en-US" altLang="ko-KR" sz="1800" dirty="0" err="1">
                <a:latin typeface="Bahnschrift Light Condensed" pitchFamily="34" charset="0"/>
              </a:rPr>
              <a:t>ortak</a:t>
            </a:r>
            <a:r>
              <a:rPr lang="en-US" altLang="ko-KR" sz="1800" dirty="0">
                <a:latin typeface="Bahnschrift Light Condensed" pitchFamily="34" charset="0"/>
              </a:rPr>
              <a:t> </a:t>
            </a:r>
            <a:r>
              <a:rPr lang="en-US" altLang="ko-KR" sz="1800" dirty="0" err="1">
                <a:latin typeface="Bahnschrift Light Condensed" pitchFamily="34" charset="0"/>
              </a:rPr>
              <a:t>değerlendirilecek</a:t>
            </a:r>
            <a:r>
              <a:rPr lang="en-US" altLang="ko-KR" sz="1800" dirty="0">
                <a:latin typeface="Bahnschrift Light Condensed" pitchFamily="34" charset="0"/>
              </a:rPr>
              <a:t>, </a:t>
            </a:r>
            <a:r>
              <a:rPr lang="en-US" altLang="ko-KR" sz="1800" dirty="0" err="1">
                <a:latin typeface="Bahnschrift Light Condensed" pitchFamily="34" charset="0"/>
              </a:rPr>
              <a:t>rapor</a:t>
            </a:r>
            <a:r>
              <a:rPr lang="en-US" altLang="ko-KR" sz="1800" dirty="0">
                <a:latin typeface="Bahnschrift Light Condensed" pitchFamily="34" charset="0"/>
              </a:rPr>
              <a:t> </a:t>
            </a:r>
            <a:r>
              <a:rPr lang="en-US" altLang="ko-KR" sz="1800" dirty="0" err="1">
                <a:latin typeface="Bahnschrift Light Condensed" pitchFamily="34" charset="0"/>
              </a:rPr>
              <a:t>halinde</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müdürlüklerine</a:t>
            </a:r>
            <a:r>
              <a:rPr lang="en-US" altLang="ko-KR" sz="1800" dirty="0">
                <a:latin typeface="Bahnschrift Light Condensed" pitchFamily="34" charset="0"/>
              </a:rPr>
              <a:t> </a:t>
            </a:r>
            <a:r>
              <a:rPr lang="en-US" altLang="ko-KR" sz="1800" dirty="0" err="1">
                <a:latin typeface="Bahnschrift Light Condensed" pitchFamily="34" charset="0"/>
              </a:rPr>
              <a:t>sunulacaktır</a:t>
            </a:r>
            <a:r>
              <a:rPr lang="en-US" altLang="ko-KR" sz="1800" dirty="0">
                <a:latin typeface="Bahnschrift Light Condensed" pitchFamily="34" charset="0"/>
              </a:rPr>
              <a:t>.</a:t>
            </a:r>
          </a:p>
          <a:p>
            <a:endParaRPr lang="en-US" altLang="ko-KR" sz="1800" dirty="0" smtClean="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2435764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ko-KR" dirty="0">
                <a:latin typeface="Bahnschrift Light Condensed" pitchFamily="34" charset="0"/>
              </a:rPr>
              <a:t>3-AKADEMİK BAŞARIYI ARTIRMAYA YÖNELİK PLANLAMALAR</a:t>
            </a:r>
          </a:p>
        </p:txBody>
      </p:sp>
      <p:sp>
        <p:nvSpPr>
          <p:cNvPr id="5" name="Content Placeholder 4"/>
          <p:cNvSpPr>
            <a:spLocks noGrp="1"/>
          </p:cNvSpPr>
          <p:nvPr>
            <p:ph idx="10"/>
          </p:nvPr>
        </p:nvSpPr>
        <p:spPr/>
        <p:txBody>
          <a:bodyPr/>
          <a:lstStyle/>
          <a:p>
            <a:r>
              <a:rPr lang="tr-TR" altLang="ko-KR" sz="1800" dirty="0">
                <a:latin typeface="Bahnschrift Light Condensed" pitchFamily="34" charset="0"/>
              </a:rPr>
              <a:t> </a:t>
            </a:r>
            <a:r>
              <a:rPr lang="tr-TR" altLang="ko-KR" sz="1800" dirty="0" smtClean="0">
                <a:latin typeface="Bahnschrift Light Condensed" pitchFamily="34" charset="0"/>
              </a:rPr>
              <a:t>  </a:t>
            </a:r>
            <a:r>
              <a:rPr lang="en-US" altLang="ko-KR" sz="1800" dirty="0" err="1" smtClean="0">
                <a:latin typeface="Bahnschrift Light Condensed" pitchFamily="34" charset="0"/>
              </a:rPr>
              <a:t>İkinci</a:t>
            </a:r>
            <a:r>
              <a:rPr lang="en-US" altLang="ko-KR" sz="1800" dirty="0" smtClean="0">
                <a:latin typeface="Bahnschrift Light Condensed" pitchFamily="34" charset="0"/>
              </a:rPr>
              <a:t> </a:t>
            </a:r>
            <a:r>
              <a:rPr lang="en-US" altLang="ko-KR" sz="1800" dirty="0" err="1">
                <a:latin typeface="Bahnschrift Light Condensed" pitchFamily="34" charset="0"/>
              </a:rPr>
              <a:t>dönemin</a:t>
            </a:r>
            <a:r>
              <a:rPr lang="en-US" altLang="ko-KR" sz="1800" dirty="0">
                <a:latin typeface="Bahnschrift Light Condensed" pitchFamily="34" charset="0"/>
              </a:rPr>
              <a:t> ilk </a:t>
            </a:r>
            <a:r>
              <a:rPr lang="en-US" altLang="ko-KR" sz="1800" dirty="0" err="1">
                <a:latin typeface="Bahnschrift Light Condensed" pitchFamily="34" charset="0"/>
              </a:rPr>
              <a:t>haftasında</a:t>
            </a:r>
            <a:r>
              <a:rPr lang="en-US" altLang="ko-KR" sz="1800" dirty="0">
                <a:latin typeface="Bahnschrift Light Condensed" pitchFamily="34" charset="0"/>
              </a:rPr>
              <a:t> (</a:t>
            </a:r>
            <a:r>
              <a:rPr lang="en-US" altLang="ko-KR" sz="1800" dirty="0" err="1">
                <a:latin typeface="Bahnschrift Light Condensed" pitchFamily="34" charset="0"/>
              </a:rPr>
              <a:t>perşembe</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cuma</a:t>
            </a:r>
            <a:r>
              <a:rPr lang="en-US" altLang="ko-KR" sz="1800" dirty="0">
                <a:latin typeface="Bahnschrift Light Condensed" pitchFamily="34" charset="0"/>
              </a:rPr>
              <a:t> </a:t>
            </a:r>
            <a:r>
              <a:rPr lang="en-US" altLang="ko-KR" sz="1800" dirty="0" err="1">
                <a:latin typeface="Bahnschrift Light Condensed" pitchFamily="34" charset="0"/>
              </a:rPr>
              <a:t>günleri</a:t>
            </a:r>
            <a:r>
              <a:rPr lang="en-US" altLang="ko-KR" sz="1800" dirty="0">
                <a:latin typeface="Bahnschrift Light Condensed" pitchFamily="34" charset="0"/>
              </a:rPr>
              <a:t>) </a:t>
            </a:r>
            <a:r>
              <a:rPr lang="en-US" altLang="ko-KR" sz="1800" dirty="0" err="1">
                <a:latin typeface="Bahnschrift Light Condensed" pitchFamily="34" charset="0"/>
              </a:rPr>
              <a:t>seviye</a:t>
            </a:r>
            <a:r>
              <a:rPr lang="en-US" altLang="ko-KR" sz="1800" dirty="0">
                <a:latin typeface="Bahnschrift Light Condensed" pitchFamily="34" charset="0"/>
              </a:rPr>
              <a:t> </a:t>
            </a:r>
            <a:r>
              <a:rPr lang="en-US" altLang="ko-KR" sz="1800" dirty="0" err="1">
                <a:latin typeface="Bahnschrift Light Condensed" pitchFamily="34" charset="0"/>
              </a:rPr>
              <a:t>tespit</a:t>
            </a:r>
            <a:r>
              <a:rPr lang="en-US" altLang="ko-KR" sz="1800" dirty="0">
                <a:latin typeface="Bahnschrift Light Condensed" pitchFamily="34" charset="0"/>
              </a:rPr>
              <a:t> </a:t>
            </a:r>
            <a:r>
              <a:rPr lang="en-US" altLang="ko-KR" sz="1800" dirty="0" err="1">
                <a:latin typeface="Bahnschrift Light Condensed" pitchFamily="34" charset="0"/>
              </a:rPr>
              <a:t>sınavı</a:t>
            </a:r>
            <a:r>
              <a:rPr lang="en-US" altLang="ko-KR" sz="1800" dirty="0">
                <a:latin typeface="Bahnschrift Light Condensed" pitchFamily="34" charset="0"/>
              </a:rPr>
              <a:t> </a:t>
            </a:r>
            <a:r>
              <a:rPr lang="en-US" altLang="ko-KR" sz="1800" dirty="0" err="1">
                <a:latin typeface="Bahnschrift Light Condensed" pitchFamily="34" charset="0"/>
              </a:rPr>
              <a:t>tekrar</a:t>
            </a:r>
            <a:r>
              <a:rPr lang="en-US" altLang="ko-KR" sz="1800" dirty="0">
                <a:latin typeface="Bahnschrift Light Condensed" pitchFamily="34" charset="0"/>
              </a:rPr>
              <a:t> </a:t>
            </a:r>
            <a:r>
              <a:rPr lang="en-US" altLang="ko-KR" sz="1800" dirty="0" err="1">
                <a:latin typeface="Bahnschrift Light Condensed" pitchFamily="34" charset="0"/>
              </a:rPr>
              <a:t>edilerek</a:t>
            </a:r>
            <a:r>
              <a:rPr lang="en-US" altLang="ko-KR" sz="1800" dirty="0">
                <a:latin typeface="Bahnschrift Light Condensed" pitchFamily="34" charset="0"/>
              </a:rPr>
              <a:t>, </a:t>
            </a:r>
            <a:r>
              <a:rPr lang="en-US" altLang="ko-KR" sz="1800" dirty="0" err="1">
                <a:latin typeface="Bahnschrift Light Condensed" pitchFamily="34" charset="0"/>
              </a:rPr>
              <a:t>birinci</a:t>
            </a:r>
            <a:r>
              <a:rPr lang="en-US" altLang="ko-KR" sz="1800" dirty="0">
                <a:latin typeface="Bahnschrift Light Condensed" pitchFamily="34" charset="0"/>
              </a:rPr>
              <a:t> </a:t>
            </a:r>
            <a:r>
              <a:rPr lang="en-US" altLang="ko-KR" sz="1800" dirty="0" err="1">
                <a:latin typeface="Bahnschrift Light Condensed" pitchFamily="34" charset="0"/>
              </a:rPr>
              <a:t>dönem</a:t>
            </a:r>
            <a:r>
              <a:rPr lang="en-US" altLang="ko-KR" sz="1800" dirty="0">
                <a:latin typeface="Bahnschrift Light Condensed" pitchFamily="34" charset="0"/>
              </a:rPr>
              <a:t> </a:t>
            </a:r>
            <a:r>
              <a:rPr lang="en-US" altLang="ko-KR" sz="1800" dirty="0" err="1">
                <a:latin typeface="Bahnschrift Light Condensed" pitchFamily="34" charset="0"/>
              </a:rPr>
              <a:t>programına</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öğrencilere</a:t>
            </a:r>
            <a:r>
              <a:rPr lang="en-US" altLang="ko-KR" sz="1800" dirty="0">
                <a:latin typeface="Bahnschrift Light Condensed" pitchFamily="34" charset="0"/>
              </a:rPr>
              <a:t> </a:t>
            </a:r>
            <a:r>
              <a:rPr lang="en-US" altLang="ko-KR" sz="1800" dirty="0" err="1">
                <a:latin typeface="Bahnschrift Light Condensed" pitchFamily="34" charset="0"/>
              </a:rPr>
              <a:t>kazandırılamayan</a:t>
            </a:r>
            <a:r>
              <a:rPr lang="en-US" altLang="ko-KR" sz="1800" dirty="0">
                <a:latin typeface="Bahnschrift Light Condensed" pitchFamily="34" charset="0"/>
              </a:rPr>
              <a:t> </a:t>
            </a:r>
            <a:r>
              <a:rPr lang="en-US" altLang="ko-KR" sz="1800" dirty="0" err="1">
                <a:latin typeface="Bahnschrift Light Condensed" pitchFamily="34" charset="0"/>
              </a:rPr>
              <a:t>kazanımlar</a:t>
            </a:r>
            <a:r>
              <a:rPr lang="en-US" altLang="ko-KR" sz="1800" dirty="0">
                <a:latin typeface="Bahnschrift Light Condensed" pitchFamily="34" charset="0"/>
              </a:rPr>
              <a:t> </a:t>
            </a:r>
            <a:r>
              <a:rPr lang="en-US" altLang="ko-KR" sz="1800" dirty="0" err="1">
                <a:latin typeface="Bahnschrift Light Condensed" pitchFamily="34" charset="0"/>
              </a:rPr>
              <a:t>tespit</a:t>
            </a:r>
            <a:r>
              <a:rPr lang="en-US" altLang="ko-KR" sz="1800" dirty="0">
                <a:latin typeface="Bahnschrift Light Condensed" pitchFamily="34" charset="0"/>
              </a:rPr>
              <a:t> </a:t>
            </a:r>
            <a:r>
              <a:rPr lang="en-US" altLang="ko-KR" sz="1800" dirty="0" err="1">
                <a:latin typeface="Bahnschrift Light Condensed" pitchFamily="34" charset="0"/>
              </a:rPr>
              <a:t>edilerek</a:t>
            </a:r>
            <a:r>
              <a:rPr lang="en-US" altLang="ko-KR" sz="1800" dirty="0">
                <a:latin typeface="Bahnschrift Light Condensed" pitchFamily="34" charset="0"/>
              </a:rPr>
              <a:t> </a:t>
            </a:r>
            <a:r>
              <a:rPr lang="en-US" altLang="ko-KR" sz="1800" dirty="0" err="1">
                <a:latin typeface="Bahnschrift Light Condensed" pitchFamily="34" charset="0"/>
              </a:rPr>
              <a:t>sınıf</a:t>
            </a:r>
            <a:r>
              <a:rPr lang="en-US" altLang="ko-KR" sz="1800" dirty="0">
                <a:latin typeface="Bahnschrift Light Condensed" pitchFamily="34" charset="0"/>
              </a:rPr>
              <a:t> </a:t>
            </a:r>
            <a:r>
              <a:rPr lang="en-US" altLang="ko-KR" sz="1800" dirty="0" err="1">
                <a:latin typeface="Bahnschrift Light Condensed" pitchFamily="34" charset="0"/>
              </a:rPr>
              <a:t>boyutunda</a:t>
            </a:r>
            <a:r>
              <a:rPr lang="en-US" altLang="ko-KR" sz="1800" dirty="0">
                <a:latin typeface="Bahnschrift Light Condensed" pitchFamily="34" charset="0"/>
              </a:rPr>
              <a:t> </a:t>
            </a:r>
            <a:r>
              <a:rPr lang="en-US" altLang="ko-KR" sz="1800" dirty="0" err="1">
                <a:latin typeface="Bahnschrift Light Condensed" pitchFamily="34" charset="0"/>
              </a:rPr>
              <a:t>ise</a:t>
            </a:r>
            <a:r>
              <a:rPr lang="en-US" altLang="ko-KR" sz="1800" dirty="0">
                <a:latin typeface="Bahnschrift Light Condensed" pitchFamily="34" charset="0"/>
              </a:rPr>
              <a:t> </a:t>
            </a:r>
            <a:r>
              <a:rPr lang="en-US" altLang="ko-KR" sz="1800" dirty="0" err="1">
                <a:latin typeface="Bahnschrift Light Condensed" pitchFamily="34" charset="0"/>
              </a:rPr>
              <a:t>sınıf</a:t>
            </a:r>
            <a:r>
              <a:rPr lang="en-US" altLang="ko-KR" sz="1800" dirty="0">
                <a:latin typeface="Bahnschrift Light Condensed" pitchFamily="34" charset="0"/>
              </a:rPr>
              <a:t> </a:t>
            </a:r>
            <a:r>
              <a:rPr lang="en-US" altLang="ko-KR" sz="1800" dirty="0" err="1">
                <a:latin typeface="Bahnschrift Light Condensed" pitchFamily="34" charset="0"/>
              </a:rPr>
              <a:t>çapında</a:t>
            </a:r>
            <a:r>
              <a:rPr lang="en-US" altLang="ko-KR" sz="1800" dirty="0">
                <a:latin typeface="Bahnschrift Light Condensed" pitchFamily="34" charset="0"/>
              </a:rPr>
              <a:t> </a:t>
            </a:r>
            <a:r>
              <a:rPr lang="en-US" altLang="ko-KR" sz="1800" dirty="0" err="1">
                <a:latin typeface="Bahnschrift Light Condensed" pitchFamily="34" charset="0"/>
              </a:rPr>
              <a:t>bireysel</a:t>
            </a:r>
            <a:r>
              <a:rPr lang="en-US" altLang="ko-KR" sz="1800" dirty="0">
                <a:latin typeface="Bahnschrift Light Condensed" pitchFamily="34" charset="0"/>
              </a:rPr>
              <a:t> </a:t>
            </a:r>
            <a:r>
              <a:rPr lang="en-US" altLang="ko-KR" sz="1800" dirty="0" err="1">
                <a:latin typeface="Bahnschrift Light Condensed" pitchFamily="34" charset="0"/>
              </a:rPr>
              <a:t>boyutta</a:t>
            </a:r>
            <a:r>
              <a:rPr lang="en-US" altLang="ko-KR" sz="1800" dirty="0">
                <a:latin typeface="Bahnschrift Light Condensed" pitchFamily="34" charset="0"/>
              </a:rPr>
              <a:t> </a:t>
            </a:r>
            <a:r>
              <a:rPr lang="en-US" altLang="ko-KR" sz="1800" dirty="0" err="1">
                <a:latin typeface="Bahnschrift Light Condensed" pitchFamily="34" charset="0"/>
              </a:rPr>
              <a:t>ise</a:t>
            </a:r>
            <a:r>
              <a:rPr lang="en-US" altLang="ko-KR" sz="1800" dirty="0">
                <a:latin typeface="Bahnschrift Light Condensed" pitchFamily="34" charset="0"/>
              </a:rPr>
              <a:t> </a:t>
            </a:r>
            <a:r>
              <a:rPr lang="en-US" altLang="ko-KR" sz="1800" dirty="0" err="1">
                <a:latin typeface="Bahnschrift Light Condensed" pitchFamily="34" charset="0"/>
              </a:rPr>
              <a:t>bireysel</a:t>
            </a:r>
            <a:r>
              <a:rPr lang="en-US" altLang="ko-KR" sz="1800" dirty="0">
                <a:latin typeface="Bahnschrift Light Condensed" pitchFamily="34" charset="0"/>
              </a:rPr>
              <a:t> </a:t>
            </a:r>
            <a:r>
              <a:rPr lang="en-US" altLang="ko-KR" sz="1800" dirty="0" err="1">
                <a:latin typeface="Bahnschrift Light Condensed" pitchFamily="34" charset="0"/>
              </a:rPr>
              <a:t>anlatım</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ödevlendirme</a:t>
            </a:r>
            <a:r>
              <a:rPr lang="en-US" altLang="ko-KR" sz="1800" dirty="0">
                <a:latin typeface="Bahnschrift Light Condensed" pitchFamily="34" charset="0"/>
              </a:rPr>
              <a:t> </a:t>
            </a:r>
            <a:r>
              <a:rPr lang="en-US" altLang="ko-KR" sz="1800" dirty="0" err="1">
                <a:latin typeface="Bahnschrift Light Condensed" pitchFamily="34" charset="0"/>
              </a:rPr>
              <a:t>yoluyla</a:t>
            </a:r>
            <a:r>
              <a:rPr lang="en-US" altLang="ko-KR" sz="1800" dirty="0">
                <a:latin typeface="Bahnschrift Light Condensed" pitchFamily="34" charset="0"/>
              </a:rPr>
              <a:t> </a:t>
            </a:r>
            <a:r>
              <a:rPr lang="en-US" altLang="ko-KR" sz="1800" dirty="0" err="1">
                <a:latin typeface="Bahnschrift Light Condensed" pitchFamily="34" charset="0"/>
              </a:rPr>
              <a:t>eksik</a:t>
            </a:r>
            <a:r>
              <a:rPr lang="en-US" altLang="ko-KR" sz="1800" dirty="0">
                <a:latin typeface="Bahnschrift Light Condensed" pitchFamily="34" charset="0"/>
              </a:rPr>
              <a:t> </a:t>
            </a:r>
            <a:r>
              <a:rPr lang="en-US" altLang="ko-KR" sz="1800" dirty="0" err="1">
                <a:latin typeface="Bahnschrift Light Condensed" pitchFamily="34" charset="0"/>
              </a:rPr>
              <a:t>kazanımlar</a:t>
            </a:r>
            <a:r>
              <a:rPr lang="en-US" altLang="ko-KR" sz="1800" dirty="0">
                <a:latin typeface="Bahnschrift Light Condensed" pitchFamily="34" charset="0"/>
              </a:rPr>
              <a:t> </a:t>
            </a:r>
            <a:r>
              <a:rPr lang="en-US" altLang="ko-KR" sz="1800" dirty="0" err="1">
                <a:latin typeface="Bahnschrift Light Condensed" pitchFamily="34" charset="0"/>
              </a:rPr>
              <a:t>giderilecektir</a:t>
            </a:r>
            <a:r>
              <a:rPr lang="en-US" altLang="ko-KR" sz="1800" dirty="0">
                <a:latin typeface="Bahnschrift Light Condensed" pitchFamily="34" charset="0"/>
              </a:rPr>
              <a:t>. (Bu </a:t>
            </a:r>
            <a:r>
              <a:rPr lang="en-US" altLang="ko-KR" sz="1800" dirty="0" err="1">
                <a:latin typeface="Bahnschrift Light Condensed" pitchFamily="34" charset="0"/>
              </a:rPr>
              <a:t>eylem</a:t>
            </a:r>
            <a:r>
              <a:rPr lang="en-US" altLang="ko-KR" sz="1800" dirty="0">
                <a:latin typeface="Bahnschrift Light Condensed" pitchFamily="34" charset="0"/>
              </a:rPr>
              <a:t> 4 </a:t>
            </a:r>
            <a:r>
              <a:rPr lang="en-US" altLang="ko-KR" sz="1800" dirty="0" err="1">
                <a:latin typeface="Bahnschrift Light Condensed" pitchFamily="34" charset="0"/>
              </a:rPr>
              <a:t>yıl</a:t>
            </a:r>
            <a:r>
              <a:rPr lang="en-US" altLang="ko-KR" sz="1800" dirty="0">
                <a:latin typeface="Bahnschrift Light Condensed" pitchFamily="34" charset="0"/>
              </a:rPr>
              <a:t> </a:t>
            </a:r>
            <a:r>
              <a:rPr lang="en-US" altLang="ko-KR" sz="1800" dirty="0" err="1">
                <a:latin typeface="Bahnschrift Light Condensed" pitchFamily="34" charset="0"/>
              </a:rPr>
              <a:t>süresince</a:t>
            </a:r>
            <a:r>
              <a:rPr lang="en-US" altLang="ko-KR" sz="1800" dirty="0">
                <a:latin typeface="Bahnschrift Light Condensed" pitchFamily="34" charset="0"/>
              </a:rPr>
              <a:t> </a:t>
            </a:r>
            <a:r>
              <a:rPr lang="en-US" altLang="ko-KR" sz="1800" dirty="0" err="1">
                <a:latin typeface="Bahnschrift Light Condensed" pitchFamily="34" charset="0"/>
              </a:rPr>
              <a:t>tekrar</a:t>
            </a:r>
            <a:r>
              <a:rPr lang="en-US" altLang="ko-KR" sz="1800" dirty="0">
                <a:latin typeface="Bahnschrift Light Condensed" pitchFamily="34" charset="0"/>
              </a:rPr>
              <a:t> </a:t>
            </a:r>
            <a:r>
              <a:rPr lang="en-US" altLang="ko-KR" sz="1800" dirty="0" err="1">
                <a:latin typeface="Bahnschrift Light Condensed" pitchFamily="34" charset="0"/>
              </a:rPr>
              <a:t>edilecektir</a:t>
            </a:r>
            <a:r>
              <a:rPr lang="en-US" altLang="ko-KR" sz="1800" dirty="0" smtClean="0">
                <a:latin typeface="Bahnschrift Light Condensed" pitchFamily="34" charset="0"/>
              </a:rPr>
              <a:t>)</a:t>
            </a:r>
            <a:endParaRPr lang="tr-TR" altLang="ko-KR" sz="1800" dirty="0" smtClean="0">
              <a:latin typeface="Bahnschrift Light Condensed" pitchFamily="34" charset="0"/>
            </a:endParaRPr>
          </a:p>
          <a:p>
            <a:endParaRPr lang="en-US" altLang="ko-KR" sz="1800" dirty="0">
              <a:latin typeface="Bahnschrift Light Condensed" pitchFamily="34" charset="0"/>
            </a:endParaRPr>
          </a:p>
          <a:p>
            <a:r>
              <a:rPr lang="tr-TR" altLang="ko-KR" sz="1800" dirty="0" smtClean="0">
                <a:latin typeface="Bahnschrift Light Condensed" pitchFamily="34" charset="0"/>
              </a:rPr>
              <a:t>   </a:t>
            </a:r>
            <a:r>
              <a:rPr lang="en-US" altLang="ko-KR" sz="1800" dirty="0" err="1" smtClean="0">
                <a:latin typeface="Bahnschrift Light Condensed" pitchFamily="34" charset="0"/>
              </a:rPr>
              <a:t>Kasım</a:t>
            </a:r>
            <a:r>
              <a:rPr lang="en-US" altLang="ko-KR" sz="1800" dirty="0" smtClean="0">
                <a:latin typeface="Bahnschrift Light Condensed" pitchFamily="34" charset="0"/>
              </a:rPr>
              <a:t>-Nisan </a:t>
            </a:r>
            <a:r>
              <a:rPr lang="en-US" altLang="ko-KR" sz="1800" dirty="0" err="1">
                <a:latin typeface="Bahnschrift Light Condensed" pitchFamily="34" charset="0"/>
              </a:rPr>
              <a:t>ara</a:t>
            </a:r>
            <a:r>
              <a:rPr lang="en-US" altLang="ko-KR" sz="1800" dirty="0">
                <a:latin typeface="Bahnschrift Light Condensed" pitchFamily="34" charset="0"/>
              </a:rPr>
              <a:t> </a:t>
            </a:r>
            <a:r>
              <a:rPr lang="en-US" altLang="ko-KR" sz="1800" dirty="0" err="1">
                <a:latin typeface="Bahnschrift Light Condensed" pitchFamily="34" charset="0"/>
              </a:rPr>
              <a:t>tatillerinde</a:t>
            </a:r>
            <a:r>
              <a:rPr lang="en-US" altLang="ko-KR" sz="1800" dirty="0">
                <a:latin typeface="Bahnschrift Light Condensed" pitchFamily="34" charset="0"/>
              </a:rPr>
              <a:t> </a:t>
            </a:r>
            <a:r>
              <a:rPr lang="en-US" altLang="ko-KR" sz="1800" dirty="0" err="1">
                <a:latin typeface="Bahnschrift Light Condensed" pitchFamily="34" charset="0"/>
              </a:rPr>
              <a:t>kazanım</a:t>
            </a:r>
            <a:r>
              <a:rPr lang="en-US" altLang="ko-KR" sz="1800" dirty="0">
                <a:latin typeface="Bahnschrift Light Condensed" pitchFamily="34" charset="0"/>
              </a:rPr>
              <a:t> </a:t>
            </a:r>
            <a:r>
              <a:rPr lang="en-US" altLang="ko-KR" sz="1800" dirty="0" err="1">
                <a:latin typeface="Bahnschrift Light Condensed" pitchFamily="34" charset="0"/>
              </a:rPr>
              <a:t>eksiği</a:t>
            </a:r>
            <a:r>
              <a:rPr lang="en-US" altLang="ko-KR" sz="1800" dirty="0">
                <a:latin typeface="Bahnschrift Light Condensed" pitchFamily="34" charset="0"/>
              </a:rPr>
              <a:t> </a:t>
            </a:r>
            <a:r>
              <a:rPr lang="en-US" altLang="ko-KR" sz="1800" dirty="0" err="1">
                <a:latin typeface="Bahnschrift Light Condensed" pitchFamily="34" charset="0"/>
              </a:rPr>
              <a:t>bulunan</a:t>
            </a:r>
            <a:r>
              <a:rPr lang="en-US" altLang="ko-KR" sz="1800" dirty="0">
                <a:latin typeface="Bahnschrift Light Condensed" pitchFamily="34" charset="0"/>
              </a:rPr>
              <a:t> </a:t>
            </a:r>
            <a:r>
              <a:rPr lang="en-US" altLang="ko-KR" sz="1800" dirty="0" err="1">
                <a:latin typeface="Bahnschrift Light Condensed" pitchFamily="34" charset="0"/>
              </a:rPr>
              <a:t>öğrencilerin</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ortamında</a:t>
            </a:r>
            <a:r>
              <a:rPr lang="en-US" altLang="ko-KR" sz="1800" dirty="0">
                <a:latin typeface="Bahnschrift Light Condensed" pitchFamily="34" charset="0"/>
              </a:rPr>
              <a:t> </a:t>
            </a:r>
            <a:r>
              <a:rPr lang="en-US" altLang="ko-KR" sz="1800" dirty="0" err="1">
                <a:latin typeface="Bahnschrift Light Condensed" pitchFamily="34" charset="0"/>
              </a:rPr>
              <a:t>yapılacak</a:t>
            </a:r>
            <a:r>
              <a:rPr lang="en-US" altLang="ko-KR" sz="1800" dirty="0">
                <a:latin typeface="Bahnschrift Light Condensed" pitchFamily="34" charset="0"/>
              </a:rPr>
              <a:t> </a:t>
            </a:r>
            <a:r>
              <a:rPr lang="en-US" altLang="ko-KR" sz="1800" dirty="0" err="1">
                <a:latin typeface="Bahnschrift Light Condensed" pitchFamily="34" charset="0"/>
              </a:rPr>
              <a:t>ders</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öğretmen</a:t>
            </a:r>
            <a:r>
              <a:rPr lang="en-US" altLang="ko-KR" sz="1800" dirty="0">
                <a:latin typeface="Bahnschrift Light Condensed" pitchFamily="34" charset="0"/>
              </a:rPr>
              <a:t> </a:t>
            </a:r>
            <a:r>
              <a:rPr lang="en-US" altLang="ko-KR" sz="1800" dirty="0" err="1">
                <a:latin typeface="Bahnschrift Light Condensed" pitchFamily="34" charset="0"/>
              </a:rPr>
              <a:t>planlaması</a:t>
            </a:r>
            <a:r>
              <a:rPr lang="en-US" altLang="ko-KR" sz="1800" dirty="0">
                <a:latin typeface="Bahnschrift Light Condensed" pitchFamily="34" charset="0"/>
              </a:rPr>
              <a:t> </a:t>
            </a:r>
            <a:r>
              <a:rPr lang="en-US" altLang="ko-KR" sz="1800" dirty="0" err="1">
                <a:latin typeface="Bahnschrift Light Condensed" pitchFamily="34" charset="0"/>
              </a:rPr>
              <a:t>ile</a:t>
            </a:r>
            <a:r>
              <a:rPr lang="en-US" altLang="ko-KR" sz="1800" dirty="0">
                <a:latin typeface="Bahnschrift Light Condensed" pitchFamily="34" charset="0"/>
              </a:rPr>
              <a:t> (</a:t>
            </a:r>
            <a:r>
              <a:rPr lang="en-US" altLang="ko-KR" sz="1800" dirty="0" err="1">
                <a:latin typeface="Bahnschrift Light Condensed" pitchFamily="34" charset="0"/>
              </a:rPr>
              <a:t>bir</a:t>
            </a:r>
            <a:r>
              <a:rPr lang="en-US" altLang="ko-KR" sz="1800" dirty="0">
                <a:latin typeface="Bahnschrift Light Condensed" pitchFamily="34" charset="0"/>
              </a:rPr>
              <a:t> </a:t>
            </a:r>
            <a:r>
              <a:rPr lang="en-US" altLang="ko-KR" sz="1800" dirty="0" err="1">
                <a:latin typeface="Bahnschrift Light Condensed" pitchFamily="34" charset="0"/>
              </a:rPr>
              <a:t>haftalık</a:t>
            </a:r>
            <a:r>
              <a:rPr lang="en-US" altLang="ko-KR" sz="1800" dirty="0">
                <a:latin typeface="Bahnschrift Light Condensed" pitchFamily="34" charset="0"/>
              </a:rPr>
              <a:t> </a:t>
            </a:r>
            <a:r>
              <a:rPr lang="en-US" altLang="ko-KR" sz="1800" dirty="0" err="1">
                <a:latin typeface="Bahnschrift Light Condensed" pitchFamily="34" charset="0"/>
              </a:rPr>
              <a:t>süreç</a:t>
            </a:r>
            <a:r>
              <a:rPr lang="en-US" altLang="ko-KR" sz="1800" dirty="0">
                <a:latin typeface="Bahnschrift Light Condensed" pitchFamily="34" charset="0"/>
              </a:rPr>
              <a:t> </a:t>
            </a:r>
            <a:r>
              <a:rPr lang="en-US" altLang="ko-KR" sz="1800" dirty="0" err="1">
                <a:latin typeface="Bahnschrift Light Condensed" pitchFamily="34" charset="0"/>
              </a:rPr>
              <a:t>kazanım</a:t>
            </a:r>
            <a:r>
              <a:rPr lang="en-US" altLang="ko-KR" sz="1800" dirty="0">
                <a:latin typeface="Bahnschrift Light Condensed" pitchFamily="34" charset="0"/>
              </a:rPr>
              <a:t> </a:t>
            </a:r>
            <a:r>
              <a:rPr lang="en-US" altLang="ko-KR" sz="1800" dirty="0" err="1">
                <a:latin typeface="Bahnschrift Light Condensed" pitchFamily="34" charset="0"/>
              </a:rPr>
              <a:t>eksikliği</a:t>
            </a:r>
            <a:r>
              <a:rPr lang="en-US" altLang="ko-KR" sz="1800" dirty="0">
                <a:latin typeface="Bahnschrift Light Condensed" pitchFamily="34" charset="0"/>
              </a:rPr>
              <a:t> </a:t>
            </a:r>
            <a:r>
              <a:rPr lang="en-US" altLang="ko-KR" sz="1800" dirty="0" err="1">
                <a:latin typeface="Bahnschrift Light Condensed" pitchFamily="34" charset="0"/>
              </a:rPr>
              <a:t>tespit</a:t>
            </a:r>
            <a:r>
              <a:rPr lang="en-US" altLang="ko-KR" sz="1800" dirty="0">
                <a:latin typeface="Bahnschrift Light Condensed" pitchFamily="34" charset="0"/>
              </a:rPr>
              <a:t> </a:t>
            </a:r>
            <a:r>
              <a:rPr lang="en-US" altLang="ko-KR" sz="1800" dirty="0" err="1">
                <a:latin typeface="Bahnschrift Light Condensed" pitchFamily="34" charset="0"/>
              </a:rPr>
              <a:t>edilecek</a:t>
            </a:r>
            <a:r>
              <a:rPr lang="en-US" altLang="ko-KR" sz="1800" dirty="0">
                <a:latin typeface="Bahnschrift Light Condensed" pitchFamily="34" charset="0"/>
              </a:rPr>
              <a:t> </a:t>
            </a:r>
            <a:r>
              <a:rPr lang="en-US" altLang="ko-KR" sz="1800" dirty="0" err="1">
                <a:latin typeface="Bahnschrift Light Condensed" pitchFamily="34" charset="0"/>
              </a:rPr>
              <a:t>ders</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konulara</a:t>
            </a:r>
            <a:r>
              <a:rPr lang="en-US" altLang="ko-KR" sz="1800" dirty="0">
                <a:latin typeface="Bahnschrift Light Condensed" pitchFamily="34" charset="0"/>
              </a:rPr>
              <a:t> </a:t>
            </a:r>
            <a:r>
              <a:rPr lang="en-US" altLang="ko-KR" sz="1800" dirty="0" err="1">
                <a:latin typeface="Bahnschrift Light Condensed" pitchFamily="34" charset="0"/>
              </a:rPr>
              <a:t>göre</a:t>
            </a:r>
            <a:r>
              <a:rPr lang="en-US" altLang="ko-KR" sz="1800" dirty="0">
                <a:latin typeface="Bahnschrift Light Condensed" pitchFamily="34" charset="0"/>
              </a:rPr>
              <a:t> </a:t>
            </a:r>
            <a:r>
              <a:rPr lang="en-US" altLang="ko-KR" sz="1800" dirty="0" err="1">
                <a:latin typeface="Bahnschrift Light Condensed" pitchFamily="34" charset="0"/>
              </a:rPr>
              <a:t>planlanarak</a:t>
            </a:r>
            <a:r>
              <a:rPr lang="en-US" altLang="ko-KR" sz="1800" dirty="0">
                <a:latin typeface="Bahnschrift Light Condensed" pitchFamily="34" charset="0"/>
              </a:rPr>
              <a:t> </a:t>
            </a:r>
            <a:r>
              <a:rPr lang="en-US" altLang="ko-KR" sz="1800" dirty="0" err="1">
                <a:latin typeface="Bahnschrift Light Condensed" pitchFamily="34" charset="0"/>
              </a:rPr>
              <a:t>tüm</a:t>
            </a:r>
            <a:r>
              <a:rPr lang="en-US" altLang="ko-KR" sz="1800" dirty="0">
                <a:latin typeface="Bahnschrift Light Condensed" pitchFamily="34" charset="0"/>
              </a:rPr>
              <a:t> </a:t>
            </a:r>
            <a:r>
              <a:rPr lang="en-US" altLang="ko-KR" sz="1800" dirty="0" err="1">
                <a:latin typeface="Bahnschrift Light Condensed" pitchFamily="34" charset="0"/>
              </a:rPr>
              <a:t>ilgili</a:t>
            </a:r>
            <a:r>
              <a:rPr lang="en-US" altLang="ko-KR" sz="1800" dirty="0">
                <a:latin typeface="Bahnschrift Light Condensed" pitchFamily="34" charset="0"/>
              </a:rPr>
              <a:t> </a:t>
            </a:r>
            <a:r>
              <a:rPr lang="en-US" altLang="ko-KR" sz="1800" dirty="0" err="1">
                <a:latin typeface="Bahnschrift Light Condensed" pitchFamily="34" charset="0"/>
              </a:rPr>
              <a:t>zümre</a:t>
            </a:r>
            <a:r>
              <a:rPr lang="en-US" altLang="ko-KR" sz="1800" dirty="0">
                <a:latin typeface="Bahnschrift Light Condensed" pitchFamily="34" charset="0"/>
              </a:rPr>
              <a:t> </a:t>
            </a:r>
            <a:r>
              <a:rPr lang="en-US" altLang="ko-KR" sz="1800" dirty="0" err="1">
                <a:latin typeface="Bahnschrift Light Condensed" pitchFamily="34" charset="0"/>
              </a:rPr>
              <a:t>öğretmenlerinin</a:t>
            </a:r>
            <a:r>
              <a:rPr lang="en-US" altLang="ko-KR" sz="1800" dirty="0">
                <a:latin typeface="Bahnschrift Light Condensed" pitchFamily="34" charset="0"/>
              </a:rPr>
              <a:t> </a:t>
            </a:r>
            <a:r>
              <a:rPr lang="en-US" altLang="ko-KR" sz="1800" dirty="0" err="1">
                <a:latin typeface="Bahnschrift Light Condensed" pitchFamily="34" charset="0"/>
              </a:rPr>
              <a:t>planlama</a:t>
            </a:r>
            <a:r>
              <a:rPr lang="en-US" altLang="ko-KR" sz="1800" dirty="0">
                <a:latin typeface="Bahnschrift Light Condensed" pitchFamily="34" charset="0"/>
              </a:rPr>
              <a:t> </a:t>
            </a:r>
            <a:r>
              <a:rPr lang="en-US" altLang="ko-KR" sz="1800" dirty="0" err="1">
                <a:latin typeface="Bahnschrift Light Condensed" pitchFamily="34" charset="0"/>
              </a:rPr>
              <a:t>çerçevesinde</a:t>
            </a:r>
            <a:r>
              <a:rPr lang="en-US" altLang="ko-KR" sz="1800" dirty="0">
                <a:latin typeface="Bahnschrift Light Condensed" pitchFamily="34" charset="0"/>
              </a:rPr>
              <a:t> </a:t>
            </a:r>
            <a:r>
              <a:rPr lang="en-US" altLang="ko-KR" sz="1800" dirty="0" err="1">
                <a:latin typeface="Bahnschrift Light Condensed" pitchFamily="34" charset="0"/>
              </a:rPr>
              <a:t>görevlendirilmesi</a:t>
            </a:r>
            <a:r>
              <a:rPr lang="en-US" altLang="ko-KR" sz="1800" dirty="0">
                <a:latin typeface="Bahnschrift Light Condensed" pitchFamily="34" charset="0"/>
              </a:rPr>
              <a:t> </a:t>
            </a:r>
            <a:r>
              <a:rPr lang="en-US" altLang="ko-KR" sz="1800" dirty="0" err="1">
                <a:latin typeface="Bahnschrift Light Condensed" pitchFamily="34" charset="0"/>
              </a:rPr>
              <a:t>ile</a:t>
            </a:r>
            <a:r>
              <a:rPr lang="en-US" altLang="ko-KR" sz="1800" dirty="0">
                <a:latin typeface="Bahnschrift Light Condensed" pitchFamily="34" charset="0"/>
              </a:rPr>
              <a:t> </a:t>
            </a:r>
            <a:r>
              <a:rPr lang="en-US" altLang="ko-KR" sz="1800" dirty="0" err="1">
                <a:latin typeface="Bahnschrift Light Condensed" pitchFamily="34" charset="0"/>
              </a:rPr>
              <a:t>oluşturulacaktır</a:t>
            </a:r>
            <a:r>
              <a:rPr lang="en-US" altLang="ko-KR" sz="1800" dirty="0">
                <a:latin typeface="Bahnschrift Light Condensed" pitchFamily="34" charset="0"/>
              </a:rPr>
              <a:t>.) </a:t>
            </a:r>
            <a:r>
              <a:rPr lang="en-US" altLang="ko-KR" sz="1800" dirty="0" err="1">
                <a:latin typeface="Bahnschrift Light Condensed" pitchFamily="34" charset="0"/>
              </a:rPr>
              <a:t>kazanımların</a:t>
            </a:r>
            <a:r>
              <a:rPr lang="en-US" altLang="ko-KR" sz="1800" dirty="0">
                <a:latin typeface="Bahnschrift Light Condensed" pitchFamily="34" charset="0"/>
              </a:rPr>
              <a:t> </a:t>
            </a:r>
            <a:r>
              <a:rPr lang="en-US" altLang="ko-KR" sz="1800" dirty="0" err="1">
                <a:latin typeface="Bahnschrift Light Condensed" pitchFamily="34" charset="0"/>
              </a:rPr>
              <a:t>telafisi</a:t>
            </a:r>
            <a:r>
              <a:rPr lang="en-US" altLang="ko-KR" sz="1800" dirty="0">
                <a:latin typeface="Bahnschrift Light Condensed" pitchFamily="34" charset="0"/>
              </a:rPr>
              <a:t> </a:t>
            </a:r>
            <a:r>
              <a:rPr lang="en-US" altLang="ko-KR" sz="1800" dirty="0" err="1">
                <a:latin typeface="Bahnschrift Light Condensed" pitchFamily="34" charset="0"/>
              </a:rPr>
              <a:t>yoluna</a:t>
            </a:r>
            <a:r>
              <a:rPr lang="en-US" altLang="ko-KR" sz="1800" dirty="0">
                <a:latin typeface="Bahnschrift Light Condensed" pitchFamily="34" charset="0"/>
              </a:rPr>
              <a:t> </a:t>
            </a:r>
            <a:r>
              <a:rPr lang="en-US" altLang="ko-KR" sz="1800" dirty="0" err="1">
                <a:latin typeface="Bahnschrift Light Condensed" pitchFamily="34" charset="0"/>
              </a:rPr>
              <a:t>gidilecektir</a:t>
            </a:r>
            <a:r>
              <a:rPr lang="en-US" altLang="ko-KR" sz="1800" dirty="0">
                <a:latin typeface="Bahnschrift Light Condensed" pitchFamily="34" charset="0"/>
              </a:rPr>
              <a:t>. </a:t>
            </a:r>
            <a:r>
              <a:rPr lang="en-US" altLang="ko-KR" sz="1800" dirty="0" err="1">
                <a:latin typeface="Bahnschrift Light Condensed" pitchFamily="34" charset="0"/>
              </a:rPr>
              <a:t>Ayrıca</a:t>
            </a:r>
            <a:r>
              <a:rPr lang="en-US" altLang="ko-KR" sz="1800" dirty="0">
                <a:latin typeface="Bahnschrift Light Condensed" pitchFamily="34" charset="0"/>
              </a:rPr>
              <a:t> </a:t>
            </a:r>
            <a:r>
              <a:rPr lang="en-US" altLang="ko-KR" sz="1800" dirty="0" err="1">
                <a:latin typeface="Bahnschrift Light Condensed" pitchFamily="34" charset="0"/>
              </a:rPr>
              <a:t>öğle</a:t>
            </a:r>
            <a:r>
              <a:rPr lang="en-US" altLang="ko-KR" sz="1800" dirty="0">
                <a:latin typeface="Bahnschrift Light Condensed" pitchFamily="34" charset="0"/>
              </a:rPr>
              <a:t> </a:t>
            </a:r>
            <a:r>
              <a:rPr lang="en-US" altLang="ko-KR" sz="1800" dirty="0" err="1">
                <a:latin typeface="Bahnschrift Light Condensed" pitchFamily="34" charset="0"/>
              </a:rPr>
              <a:t>aralarında</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okul</a:t>
            </a:r>
            <a:r>
              <a:rPr lang="en-US" altLang="ko-KR" sz="1800" dirty="0">
                <a:latin typeface="Bahnschrift Light Condensed" pitchFamily="34" charset="0"/>
              </a:rPr>
              <a:t> </a:t>
            </a:r>
            <a:r>
              <a:rPr lang="en-US" altLang="ko-KR" sz="1800" dirty="0" err="1">
                <a:latin typeface="Bahnschrift Light Condensed" pitchFamily="34" charset="0"/>
              </a:rPr>
              <a:t>çıkış</a:t>
            </a:r>
            <a:r>
              <a:rPr lang="en-US" altLang="ko-KR" sz="1800" dirty="0">
                <a:latin typeface="Bahnschrift Light Condensed" pitchFamily="34" charset="0"/>
              </a:rPr>
              <a:t> </a:t>
            </a:r>
            <a:r>
              <a:rPr lang="en-US" altLang="ko-KR" sz="1800" dirty="0" err="1">
                <a:latin typeface="Bahnschrift Light Condensed" pitchFamily="34" charset="0"/>
              </a:rPr>
              <a:t>saatlerinde</a:t>
            </a:r>
            <a:r>
              <a:rPr lang="en-US" altLang="ko-KR" sz="1800" dirty="0">
                <a:latin typeface="Bahnschrift Light Condensed" pitchFamily="34" charset="0"/>
              </a:rPr>
              <a:t> de </a:t>
            </a:r>
            <a:r>
              <a:rPr lang="en-US" altLang="ko-KR" sz="1800" dirty="0" err="1">
                <a:latin typeface="Bahnschrift Light Condensed" pitchFamily="34" charset="0"/>
              </a:rPr>
              <a:t>zümrelerce</a:t>
            </a:r>
            <a:r>
              <a:rPr lang="en-US" altLang="ko-KR" sz="1800" dirty="0">
                <a:latin typeface="Bahnschrift Light Condensed" pitchFamily="34" charset="0"/>
              </a:rPr>
              <a:t> </a:t>
            </a:r>
            <a:r>
              <a:rPr lang="en-US" altLang="ko-KR" sz="1800" dirty="0" err="1">
                <a:latin typeface="Bahnschrift Light Condensed" pitchFamily="34" charset="0"/>
              </a:rPr>
              <a:t>hazırlanacak</a:t>
            </a:r>
            <a:r>
              <a:rPr lang="en-US" altLang="ko-KR" sz="1800" dirty="0">
                <a:latin typeface="Bahnschrift Light Condensed" pitchFamily="34" charset="0"/>
              </a:rPr>
              <a:t> </a:t>
            </a:r>
            <a:r>
              <a:rPr lang="en-US" altLang="ko-KR" sz="1800" dirty="0" err="1">
                <a:latin typeface="Bahnschrift Light Condensed" pitchFamily="34" charset="0"/>
              </a:rPr>
              <a:t>planlamalar</a:t>
            </a:r>
            <a:r>
              <a:rPr lang="en-US" altLang="ko-KR" sz="1800" dirty="0">
                <a:latin typeface="Bahnschrift Light Condensed" pitchFamily="34" charset="0"/>
              </a:rPr>
              <a:t> </a:t>
            </a:r>
            <a:r>
              <a:rPr lang="en-US" altLang="ko-KR" sz="1800" dirty="0" err="1">
                <a:latin typeface="Bahnschrift Light Condensed" pitchFamily="34" charset="0"/>
              </a:rPr>
              <a:t>çerçevesinde</a:t>
            </a:r>
            <a:r>
              <a:rPr lang="en-US" altLang="ko-KR" sz="1800" dirty="0">
                <a:latin typeface="Bahnschrift Light Condensed" pitchFamily="34" charset="0"/>
              </a:rPr>
              <a:t> </a:t>
            </a:r>
            <a:r>
              <a:rPr lang="en-US" altLang="ko-KR" sz="1800" dirty="0" err="1">
                <a:latin typeface="Bahnschrift Light Condensed" pitchFamily="34" charset="0"/>
              </a:rPr>
              <a:t>çalışmalar</a:t>
            </a:r>
            <a:r>
              <a:rPr lang="en-US" altLang="ko-KR" sz="1800" dirty="0">
                <a:latin typeface="Bahnschrift Light Condensed" pitchFamily="34" charset="0"/>
              </a:rPr>
              <a:t> </a:t>
            </a:r>
            <a:r>
              <a:rPr lang="en-US" altLang="ko-KR" sz="1800" dirty="0" err="1">
                <a:latin typeface="Bahnschrift Light Condensed" pitchFamily="34" charset="0"/>
              </a:rPr>
              <a:t>yapılacaktır</a:t>
            </a:r>
            <a:r>
              <a:rPr lang="en-US" altLang="ko-KR" sz="1800" dirty="0">
                <a:latin typeface="Bahnschrift Light Condensed" pitchFamily="34" charset="0"/>
              </a:rPr>
              <a:t>.</a:t>
            </a:r>
          </a:p>
          <a:p>
            <a:endParaRPr lang="en-US" altLang="ko-KR" sz="1800" dirty="0" smtClean="0">
              <a:latin typeface="Bahnschrift Light Condensed" pitchFamily="34" charset="0"/>
            </a:endParaRP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186219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ko-KR" dirty="0">
                <a:latin typeface="Bahnschrift Light Condensed" pitchFamily="34" charset="0"/>
              </a:rPr>
              <a:t>3-AKADEMİK BAŞARIYI ARTIRMAYA YÖNELİK PLANLAMALAR</a:t>
            </a:r>
          </a:p>
        </p:txBody>
      </p:sp>
      <p:sp>
        <p:nvSpPr>
          <p:cNvPr id="5" name="Content Placeholder 4"/>
          <p:cNvSpPr>
            <a:spLocks noGrp="1"/>
          </p:cNvSpPr>
          <p:nvPr>
            <p:ph idx="10"/>
          </p:nvPr>
        </p:nvSpPr>
        <p:spPr/>
        <p:txBody>
          <a:bodyPr/>
          <a:lstStyle/>
          <a:p>
            <a:r>
              <a:rPr lang="tr-TR" altLang="ko-KR" sz="1800" dirty="0" smtClean="0">
                <a:latin typeface="Bahnschrift Light Condensed" pitchFamily="34" charset="0"/>
              </a:rPr>
              <a:t>   </a:t>
            </a:r>
            <a:r>
              <a:rPr lang="en-US" altLang="ko-KR" sz="1800" dirty="0" err="1">
                <a:latin typeface="Bahnschrift Light Condensed" pitchFamily="34" charset="0"/>
              </a:rPr>
              <a:t>Sınav</a:t>
            </a:r>
            <a:r>
              <a:rPr lang="en-US" altLang="ko-KR" sz="1800" dirty="0">
                <a:latin typeface="Bahnschrift Light Condensed" pitchFamily="34" charset="0"/>
              </a:rPr>
              <a:t> </a:t>
            </a:r>
            <a:r>
              <a:rPr lang="en-US" altLang="ko-KR" sz="1800" dirty="0" err="1">
                <a:latin typeface="Bahnschrift Light Condensed" pitchFamily="34" charset="0"/>
              </a:rPr>
              <a:t>analizleri</a:t>
            </a:r>
            <a:r>
              <a:rPr lang="en-US" altLang="ko-KR" sz="1800" dirty="0">
                <a:latin typeface="Bahnschrift Light Condensed" pitchFamily="34" charset="0"/>
              </a:rPr>
              <a:t>, MEB </a:t>
            </a:r>
            <a:r>
              <a:rPr lang="en-US" altLang="ko-KR" sz="1800" dirty="0" err="1">
                <a:latin typeface="Bahnschrift Light Condensed" pitchFamily="34" charset="0"/>
              </a:rPr>
              <a:t>Ortaöğretim</a:t>
            </a:r>
            <a:r>
              <a:rPr lang="en-US" altLang="ko-KR" sz="1800" dirty="0">
                <a:latin typeface="Bahnschrift Light Condensed" pitchFamily="34" charset="0"/>
              </a:rPr>
              <a:t> </a:t>
            </a:r>
            <a:r>
              <a:rPr lang="en-US" altLang="ko-KR" sz="1800" dirty="0" err="1">
                <a:latin typeface="Bahnschrift Light Condensed" pitchFamily="34" charset="0"/>
              </a:rPr>
              <a:t>Kurumları</a:t>
            </a:r>
            <a:r>
              <a:rPr lang="en-US" altLang="ko-KR" sz="1800" dirty="0">
                <a:latin typeface="Bahnschrift Light Condensed" pitchFamily="34" charset="0"/>
              </a:rPr>
              <a:t> </a:t>
            </a:r>
            <a:r>
              <a:rPr lang="en-US" altLang="ko-KR" sz="1800" dirty="0" err="1">
                <a:latin typeface="Bahnschrift Light Condensed" pitchFamily="34" charset="0"/>
              </a:rPr>
              <a:t>Yönetmeliği’nin</a:t>
            </a:r>
            <a:r>
              <a:rPr lang="en-US" altLang="ko-KR" sz="1800" dirty="0">
                <a:latin typeface="Bahnschrift Light Condensed" pitchFamily="34" charset="0"/>
              </a:rPr>
              <a:t> 45. </a:t>
            </a:r>
            <a:r>
              <a:rPr lang="en-US" altLang="ko-KR" sz="1800" dirty="0" err="1">
                <a:latin typeface="Bahnschrift Light Condensed" pitchFamily="34" charset="0"/>
              </a:rPr>
              <a:t>ve</a:t>
            </a:r>
            <a:r>
              <a:rPr lang="en-US" altLang="ko-KR" sz="1800" dirty="0">
                <a:latin typeface="Bahnschrift Light Condensed" pitchFamily="34" charset="0"/>
              </a:rPr>
              <a:t> 47. </a:t>
            </a:r>
            <a:r>
              <a:rPr lang="en-US" altLang="ko-KR" sz="1800" dirty="0" err="1">
                <a:latin typeface="Bahnschrift Light Condensed" pitchFamily="34" charset="0"/>
              </a:rPr>
              <a:t>maddelerine</a:t>
            </a:r>
            <a:r>
              <a:rPr lang="en-US" altLang="ko-KR" sz="1800" dirty="0">
                <a:latin typeface="Bahnschrift Light Condensed" pitchFamily="34" charset="0"/>
              </a:rPr>
              <a:t> </a:t>
            </a:r>
            <a:r>
              <a:rPr lang="en-US" altLang="ko-KR" sz="1800" dirty="0" err="1">
                <a:latin typeface="Bahnschrift Light Condensed" pitchFamily="34" charset="0"/>
              </a:rPr>
              <a:t>göre</a:t>
            </a:r>
            <a:r>
              <a:rPr lang="en-US" altLang="ko-KR" sz="1800" dirty="0">
                <a:latin typeface="Bahnschrift Light Condensed" pitchFamily="34" charset="0"/>
              </a:rPr>
              <a:t> </a:t>
            </a:r>
            <a:r>
              <a:rPr lang="en-US" altLang="ko-KR" sz="1800" dirty="0" err="1">
                <a:latin typeface="Bahnschrift Light Condensed" pitchFamily="34" charset="0"/>
              </a:rPr>
              <a:t>değerlendirilip</a:t>
            </a:r>
            <a:r>
              <a:rPr lang="en-US" altLang="ko-KR" sz="1800" dirty="0">
                <a:latin typeface="Bahnschrift Light Condensed" pitchFamily="34" charset="0"/>
              </a:rPr>
              <a:t> </a:t>
            </a:r>
            <a:r>
              <a:rPr lang="en-US" altLang="ko-KR" sz="1800" dirty="0" err="1">
                <a:latin typeface="Bahnschrift Light Condensed" pitchFamily="34" charset="0"/>
              </a:rPr>
              <a:t>yapılacaktır</a:t>
            </a:r>
            <a:r>
              <a:rPr lang="en-US" altLang="ko-KR" sz="1800" dirty="0">
                <a:latin typeface="Bahnschrift Light Condensed" pitchFamily="34" charset="0"/>
              </a:rPr>
              <a:t>. </a:t>
            </a:r>
            <a:r>
              <a:rPr lang="en-US" altLang="ko-KR" sz="1800" dirty="0" err="1">
                <a:latin typeface="Bahnschrift Light Condensed" pitchFamily="34" charset="0"/>
              </a:rPr>
              <a:t>Sınav</a:t>
            </a:r>
            <a:r>
              <a:rPr lang="en-US" altLang="ko-KR" sz="1800" dirty="0">
                <a:latin typeface="Bahnschrift Light Condensed" pitchFamily="34" charset="0"/>
              </a:rPr>
              <a:t> </a:t>
            </a:r>
            <a:r>
              <a:rPr lang="en-US" altLang="ko-KR" sz="1800" dirty="0" err="1">
                <a:latin typeface="Bahnschrift Light Condensed" pitchFamily="34" charset="0"/>
              </a:rPr>
              <a:t>analizleri</a:t>
            </a:r>
            <a:r>
              <a:rPr lang="en-US" altLang="ko-KR" sz="1800" dirty="0">
                <a:latin typeface="Bahnschrift Light Condensed" pitchFamily="34" charset="0"/>
              </a:rPr>
              <a:t> </a:t>
            </a:r>
            <a:r>
              <a:rPr lang="en-US" altLang="ko-KR" sz="1800" dirty="0" err="1">
                <a:latin typeface="Bahnschrift Light Condensed" pitchFamily="34" charset="0"/>
              </a:rPr>
              <a:t>sonucunda</a:t>
            </a:r>
            <a:r>
              <a:rPr lang="en-US" altLang="ko-KR" sz="1800" dirty="0">
                <a:latin typeface="Bahnschrift Light Condensed" pitchFamily="34" charset="0"/>
              </a:rPr>
              <a:t> </a:t>
            </a:r>
            <a:r>
              <a:rPr lang="en-US" altLang="ko-KR" sz="1800" dirty="0" err="1">
                <a:latin typeface="Bahnschrift Light Condensed" pitchFamily="34" charset="0"/>
              </a:rPr>
              <a:t>zümreler</a:t>
            </a:r>
            <a:r>
              <a:rPr lang="en-US" altLang="ko-KR" sz="1800" dirty="0">
                <a:latin typeface="Bahnschrift Light Condensed" pitchFamily="34" charset="0"/>
              </a:rPr>
              <a:t> </a:t>
            </a:r>
            <a:r>
              <a:rPr lang="en-US" altLang="ko-KR" sz="1800" dirty="0" err="1">
                <a:latin typeface="Bahnschrift Light Condensed" pitchFamily="34" charset="0"/>
              </a:rPr>
              <a:t>eksik</a:t>
            </a:r>
            <a:r>
              <a:rPr lang="en-US" altLang="ko-KR" sz="1800" dirty="0">
                <a:latin typeface="Bahnschrift Light Condensed" pitchFamily="34" charset="0"/>
              </a:rPr>
              <a:t> </a:t>
            </a:r>
            <a:r>
              <a:rPr lang="en-US" altLang="ko-KR" sz="1800" dirty="0" err="1">
                <a:latin typeface="Bahnschrift Light Condensed" pitchFamily="34" charset="0"/>
              </a:rPr>
              <a:t>kazanımlar</a:t>
            </a:r>
            <a:r>
              <a:rPr lang="en-US" altLang="ko-KR" sz="1800" dirty="0">
                <a:latin typeface="Bahnschrift Light Condensed" pitchFamily="34" charset="0"/>
              </a:rPr>
              <a:t> </a:t>
            </a:r>
            <a:r>
              <a:rPr lang="en-US" altLang="ko-KR" sz="1800" dirty="0" err="1">
                <a:latin typeface="Bahnschrift Light Condensed" pitchFamily="34" charset="0"/>
              </a:rPr>
              <a:t>konusunda</a:t>
            </a:r>
            <a:r>
              <a:rPr lang="en-US" altLang="ko-KR" sz="1800" dirty="0">
                <a:latin typeface="Bahnschrift Light Condensed" pitchFamily="34" charset="0"/>
              </a:rPr>
              <a:t> </a:t>
            </a:r>
            <a:r>
              <a:rPr lang="en-US" altLang="ko-KR" sz="1800" dirty="0" err="1">
                <a:latin typeface="Bahnschrift Light Condensed" pitchFamily="34" charset="0"/>
              </a:rPr>
              <a:t>sınıflarında</a:t>
            </a:r>
            <a:r>
              <a:rPr lang="en-US" altLang="ko-KR" sz="1800" dirty="0">
                <a:latin typeface="Bahnschrift Light Condensed" pitchFamily="34" charset="0"/>
              </a:rPr>
              <a:t> </a:t>
            </a:r>
            <a:r>
              <a:rPr lang="en-US" altLang="ko-KR" sz="1800" dirty="0" err="1">
                <a:latin typeface="Bahnschrift Light Condensed" pitchFamily="34" charset="0"/>
              </a:rPr>
              <a:t>konu</a:t>
            </a:r>
            <a:r>
              <a:rPr lang="en-US" altLang="ko-KR" sz="1800" dirty="0">
                <a:latin typeface="Bahnschrift Light Condensed" pitchFamily="34" charset="0"/>
              </a:rPr>
              <a:t> </a:t>
            </a:r>
            <a:r>
              <a:rPr lang="en-US" altLang="ko-KR" sz="1800" dirty="0" err="1">
                <a:latin typeface="Bahnschrift Light Condensed" pitchFamily="34" charset="0"/>
              </a:rPr>
              <a:t>tekrarı</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bireysel</a:t>
            </a:r>
            <a:r>
              <a:rPr lang="en-US" altLang="ko-KR" sz="1800" dirty="0">
                <a:latin typeface="Bahnschrift Light Condensed" pitchFamily="34" charset="0"/>
              </a:rPr>
              <a:t> </a:t>
            </a:r>
            <a:r>
              <a:rPr lang="en-US" altLang="ko-KR" sz="1800" dirty="0" err="1">
                <a:latin typeface="Bahnschrift Light Condensed" pitchFamily="34" charset="0"/>
              </a:rPr>
              <a:t>çalışmalar</a:t>
            </a:r>
            <a:r>
              <a:rPr lang="en-US" altLang="ko-KR" sz="1800" dirty="0">
                <a:latin typeface="Bahnschrift Light Condensed" pitchFamily="34" charset="0"/>
              </a:rPr>
              <a:t> </a:t>
            </a:r>
            <a:r>
              <a:rPr lang="en-US" altLang="ko-KR" sz="1800" dirty="0" err="1">
                <a:latin typeface="Bahnschrift Light Condensed" pitchFamily="34" charset="0"/>
              </a:rPr>
              <a:t>gerçekleştirecektir</a:t>
            </a:r>
            <a:r>
              <a:rPr lang="en-US" altLang="ko-KR" sz="1800" dirty="0" smtClean="0">
                <a:latin typeface="Bahnschrift Light Condensed" pitchFamily="34" charset="0"/>
              </a:rPr>
              <a:t>.</a:t>
            </a:r>
            <a:endParaRPr lang="tr-TR" altLang="ko-KR" sz="1800" dirty="0" smtClean="0">
              <a:latin typeface="Bahnschrift Light Condensed" pitchFamily="34" charset="0"/>
            </a:endParaRPr>
          </a:p>
          <a:p>
            <a:endParaRPr lang="en-US" altLang="ko-KR" sz="1800" dirty="0">
              <a:latin typeface="Bahnschrift Light Condensed" pitchFamily="34" charset="0"/>
            </a:endParaRPr>
          </a:p>
          <a:p>
            <a:r>
              <a:rPr lang="tr-TR" altLang="ko-KR" sz="1800" dirty="0" smtClean="0">
                <a:latin typeface="Bahnschrift Light Condensed" pitchFamily="34" charset="0"/>
              </a:rPr>
              <a:t>   </a:t>
            </a:r>
            <a:r>
              <a:rPr lang="en-US" altLang="ko-KR" sz="1800" dirty="0" err="1" smtClean="0">
                <a:latin typeface="Bahnschrift Light Condensed" pitchFamily="34" charset="0"/>
              </a:rPr>
              <a:t>Bakanlığımız</a:t>
            </a:r>
            <a:r>
              <a:rPr lang="en-US" altLang="ko-KR" sz="1800" dirty="0" smtClean="0">
                <a:latin typeface="Bahnschrift Light Condensed" pitchFamily="34" charset="0"/>
              </a:rPr>
              <a:t> </a:t>
            </a:r>
            <a:r>
              <a:rPr lang="en-US" altLang="ko-KR" sz="1800" dirty="0" err="1">
                <a:latin typeface="Bahnschrift Light Condensed" pitchFamily="34" charset="0"/>
              </a:rPr>
              <a:t>tarafından</a:t>
            </a:r>
            <a:r>
              <a:rPr lang="en-US" altLang="ko-KR" sz="1800" dirty="0">
                <a:latin typeface="Bahnschrift Light Condensed" pitchFamily="34" charset="0"/>
              </a:rPr>
              <a:t> 9. </a:t>
            </a:r>
            <a:r>
              <a:rPr lang="en-US" altLang="ko-KR" sz="1800" dirty="0" err="1">
                <a:latin typeface="Bahnschrift Light Condensed" pitchFamily="34" charset="0"/>
              </a:rPr>
              <a:t>ve</a:t>
            </a:r>
            <a:r>
              <a:rPr lang="en-US" altLang="ko-KR" sz="1800" dirty="0">
                <a:latin typeface="Bahnschrift Light Condensed" pitchFamily="34" charset="0"/>
              </a:rPr>
              <a:t> 10. </a:t>
            </a:r>
            <a:r>
              <a:rPr lang="en-US" altLang="ko-KR" sz="1800" dirty="0" err="1">
                <a:latin typeface="Bahnschrift Light Condensed" pitchFamily="34" charset="0"/>
              </a:rPr>
              <a:t>sınıf</a:t>
            </a:r>
            <a:r>
              <a:rPr lang="en-US" altLang="ko-KR" sz="1800" dirty="0">
                <a:latin typeface="Bahnschrift Light Condensed" pitchFamily="34" charset="0"/>
              </a:rPr>
              <a:t> </a:t>
            </a:r>
            <a:r>
              <a:rPr lang="en-US" altLang="ko-KR" sz="1800" dirty="0" err="1">
                <a:latin typeface="Bahnschrift Light Condensed" pitchFamily="34" charset="0"/>
              </a:rPr>
              <a:t>öğrencilerimize</a:t>
            </a:r>
            <a:r>
              <a:rPr lang="en-US" altLang="ko-KR" sz="1800" dirty="0">
                <a:latin typeface="Bahnschrift Light Condensed" pitchFamily="34" charset="0"/>
              </a:rPr>
              <a:t> </a:t>
            </a:r>
            <a:r>
              <a:rPr lang="en-US" altLang="ko-KR" sz="1800" dirty="0" err="1">
                <a:latin typeface="Bahnschrift Light Condensed" pitchFamily="34" charset="0"/>
              </a:rPr>
              <a:t>dağıtılan</a:t>
            </a:r>
            <a:r>
              <a:rPr lang="en-US" altLang="ko-KR" sz="1800" dirty="0">
                <a:latin typeface="Bahnschrift Light Condensed" pitchFamily="34" charset="0"/>
              </a:rPr>
              <a:t> ‘’</a:t>
            </a:r>
            <a:r>
              <a:rPr lang="en-US" altLang="ko-KR" sz="1800" dirty="0" err="1">
                <a:latin typeface="Bahnschrift Light Condensed" pitchFamily="34" charset="0"/>
              </a:rPr>
              <a:t>Çalışma</a:t>
            </a:r>
            <a:r>
              <a:rPr lang="en-US" altLang="ko-KR" sz="1800" dirty="0">
                <a:latin typeface="Bahnschrift Light Condensed" pitchFamily="34" charset="0"/>
              </a:rPr>
              <a:t> </a:t>
            </a:r>
            <a:r>
              <a:rPr lang="en-US" altLang="ko-KR" sz="1800" dirty="0" err="1">
                <a:latin typeface="Bahnschrift Light Condensed" pitchFamily="34" charset="0"/>
              </a:rPr>
              <a:t>Defteri</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11. </a:t>
            </a:r>
            <a:r>
              <a:rPr lang="en-US" altLang="ko-KR" sz="1800" dirty="0" err="1">
                <a:latin typeface="Bahnschrift Light Condensed" pitchFamily="34" charset="0"/>
              </a:rPr>
              <a:t>ve</a:t>
            </a:r>
            <a:r>
              <a:rPr lang="en-US" altLang="ko-KR" sz="1800" dirty="0">
                <a:latin typeface="Bahnschrift Light Condensed" pitchFamily="34" charset="0"/>
              </a:rPr>
              <a:t> 12. </a:t>
            </a:r>
            <a:r>
              <a:rPr lang="en-US" altLang="ko-KR" sz="1800" dirty="0" err="1">
                <a:latin typeface="Bahnschrift Light Condensed" pitchFamily="34" charset="0"/>
              </a:rPr>
              <a:t>sınıfa</a:t>
            </a:r>
            <a:r>
              <a:rPr lang="en-US" altLang="ko-KR" sz="1800" dirty="0">
                <a:latin typeface="Bahnschrift Light Condensed" pitchFamily="34" charset="0"/>
              </a:rPr>
              <a:t> </a:t>
            </a:r>
            <a:r>
              <a:rPr lang="en-US" altLang="ko-KR" sz="1800" dirty="0" err="1">
                <a:latin typeface="Bahnschrift Light Condensed" pitchFamily="34" charset="0"/>
              </a:rPr>
              <a:t>verilen</a:t>
            </a:r>
            <a:r>
              <a:rPr lang="en-US" altLang="ko-KR" sz="1800" dirty="0">
                <a:latin typeface="Bahnschrift Light Condensed" pitchFamily="34" charset="0"/>
              </a:rPr>
              <a:t> </a:t>
            </a:r>
            <a:r>
              <a:rPr lang="en-US" altLang="ko-KR" sz="1800" dirty="0" err="1">
                <a:latin typeface="Bahnschrift Light Condensed" pitchFamily="34" charset="0"/>
              </a:rPr>
              <a:t>yardımcı</a:t>
            </a:r>
            <a:r>
              <a:rPr lang="en-US" altLang="ko-KR" sz="1800" dirty="0">
                <a:latin typeface="Bahnschrift Light Condensed" pitchFamily="34" charset="0"/>
              </a:rPr>
              <a:t> </a:t>
            </a:r>
            <a:r>
              <a:rPr lang="en-US" altLang="ko-KR" sz="1800" dirty="0" err="1">
                <a:latin typeface="Bahnschrift Light Condensed" pitchFamily="34" charset="0"/>
              </a:rPr>
              <a:t>kaynakların</a:t>
            </a:r>
            <a:r>
              <a:rPr lang="en-US" altLang="ko-KR" sz="1800" dirty="0">
                <a:latin typeface="Bahnschrift Light Condensed" pitchFamily="34" charset="0"/>
              </a:rPr>
              <a:t> </a:t>
            </a:r>
            <a:r>
              <a:rPr lang="en-US" altLang="ko-KR" sz="1800" dirty="0" err="1">
                <a:latin typeface="Bahnschrift Light Condensed" pitchFamily="34" charset="0"/>
              </a:rPr>
              <a:t>aktif</a:t>
            </a:r>
            <a:r>
              <a:rPr lang="en-US" altLang="ko-KR" sz="1800" dirty="0">
                <a:latin typeface="Bahnschrift Light Condensed" pitchFamily="34" charset="0"/>
              </a:rPr>
              <a:t> </a:t>
            </a:r>
            <a:r>
              <a:rPr lang="en-US" altLang="ko-KR" sz="1800" dirty="0" err="1">
                <a:latin typeface="Bahnschrift Light Condensed" pitchFamily="34" charset="0"/>
              </a:rPr>
              <a:t>olarak</a:t>
            </a:r>
            <a:r>
              <a:rPr lang="en-US" altLang="ko-KR" sz="1800" dirty="0">
                <a:latin typeface="Bahnschrift Light Condensed" pitchFamily="34" charset="0"/>
              </a:rPr>
              <a:t> </a:t>
            </a:r>
            <a:r>
              <a:rPr lang="en-US" altLang="ko-KR" sz="1800" dirty="0" err="1">
                <a:latin typeface="Bahnschrift Light Condensed" pitchFamily="34" charset="0"/>
              </a:rPr>
              <a:t>kullanılması</a:t>
            </a:r>
            <a:r>
              <a:rPr lang="en-US" altLang="ko-KR" sz="1800" dirty="0">
                <a:latin typeface="Bahnschrift Light Condensed" pitchFamily="34" charset="0"/>
              </a:rPr>
              <a:t> </a:t>
            </a:r>
            <a:r>
              <a:rPr lang="en-US" altLang="ko-KR" sz="1800" dirty="0" err="1">
                <a:latin typeface="Bahnschrift Light Condensed" pitchFamily="34" charset="0"/>
              </a:rPr>
              <a:t>ve</a:t>
            </a:r>
            <a:r>
              <a:rPr lang="en-US" altLang="ko-KR" sz="1800" dirty="0">
                <a:latin typeface="Bahnschrift Light Condensed" pitchFamily="34" charset="0"/>
              </a:rPr>
              <a:t> </a:t>
            </a:r>
            <a:r>
              <a:rPr lang="en-US" altLang="ko-KR" sz="1800" dirty="0" err="1">
                <a:latin typeface="Bahnschrift Light Condensed" pitchFamily="34" charset="0"/>
              </a:rPr>
              <a:t>takip</a:t>
            </a:r>
            <a:r>
              <a:rPr lang="en-US" altLang="ko-KR" sz="1800" dirty="0">
                <a:latin typeface="Bahnschrift Light Condensed" pitchFamily="34" charset="0"/>
              </a:rPr>
              <a:t> </a:t>
            </a:r>
            <a:r>
              <a:rPr lang="en-US" altLang="ko-KR" sz="1800" dirty="0" err="1">
                <a:latin typeface="Bahnschrift Light Condensed" pitchFamily="34" charset="0"/>
              </a:rPr>
              <a:t>edilmesi</a:t>
            </a:r>
            <a:r>
              <a:rPr lang="en-US" altLang="ko-KR" sz="1800" dirty="0">
                <a:latin typeface="Bahnschrift Light Condensed" pitchFamily="34" charset="0"/>
              </a:rPr>
              <a:t> </a:t>
            </a:r>
            <a:r>
              <a:rPr lang="en-US" altLang="ko-KR" sz="1800" dirty="0" err="1">
                <a:latin typeface="Bahnschrift Light Condensed" pitchFamily="34" charset="0"/>
              </a:rPr>
              <a:t>sağlanacaktır</a:t>
            </a:r>
            <a:r>
              <a:rPr lang="en-US" altLang="ko-KR" sz="1800" dirty="0">
                <a:latin typeface="Bahnschrift Light Condensed" pitchFamily="34" charset="0"/>
              </a:rPr>
              <a:t>.</a:t>
            </a:r>
          </a:p>
        </p:txBody>
      </p:sp>
      <p:sp>
        <p:nvSpPr>
          <p:cNvPr id="3" name="Title 2"/>
          <p:cNvSpPr>
            <a:spLocks noGrp="1"/>
          </p:cNvSpPr>
          <p:nvPr>
            <p:ph type="title"/>
          </p:nvPr>
        </p:nvSpPr>
        <p:spPr/>
        <p:txBody>
          <a:bodyPr/>
          <a:lstStyle/>
          <a:p>
            <a:r>
              <a:rPr lang="en-US" altLang="ko-KR" sz="2800" dirty="0" smtClean="0">
                <a:latin typeface="Bahnschrift Light Condensed" pitchFamily="34" charset="0"/>
                <a:ea typeface="맑은 고딕" pitchFamily="50" charset="-127"/>
              </a:rPr>
              <a:t>SELÇUK </a:t>
            </a:r>
            <a:r>
              <a:rPr lang="en-US" altLang="ko-KR" sz="2800" dirty="0">
                <a:latin typeface="Bahnschrift Light Condensed" pitchFamily="34" charset="0"/>
                <a:ea typeface="맑은 고딕" pitchFamily="50" charset="-127"/>
              </a:rPr>
              <a:t>ANADOLU LİSESİ</a:t>
            </a:r>
            <a:r>
              <a:rPr lang="tr-TR" altLang="ko-KR" sz="2800" dirty="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a:t>
            </a:r>
            <a:r>
              <a:rPr lang="tr-TR" altLang="ko-KR" sz="2800" dirty="0" smtClean="0">
                <a:latin typeface="Bahnschrift Light Condensed" pitchFamily="34" charset="0"/>
                <a:ea typeface="맑은 고딕" pitchFamily="50" charset="-127"/>
              </a:rPr>
              <a:t> </a:t>
            </a:r>
            <a:r>
              <a:rPr lang="en-US" altLang="ko-KR" sz="2800" dirty="0" smtClean="0">
                <a:latin typeface="Bahnschrift Light Condensed" pitchFamily="34" charset="0"/>
                <a:ea typeface="맑은 고딕" pitchFamily="50" charset="-127"/>
              </a:rPr>
              <a:t>BAĞYURDU </a:t>
            </a:r>
            <a:r>
              <a:rPr lang="en-US" altLang="ko-KR" sz="2800" dirty="0">
                <a:latin typeface="Bahnschrift Light Condensed" pitchFamily="34" charset="0"/>
                <a:ea typeface="맑은 고딕" pitchFamily="50" charset="-127"/>
              </a:rPr>
              <a:t>ANADOLU LİSESİ</a:t>
            </a:r>
            <a:br>
              <a:rPr lang="en-US" altLang="ko-KR" sz="2800" dirty="0">
                <a:latin typeface="Bahnschrift Light Condensed" pitchFamily="34" charset="0"/>
                <a:ea typeface="맑은 고딕" pitchFamily="50" charset="-127"/>
              </a:rPr>
            </a:br>
            <a:r>
              <a:rPr lang="en-US" altLang="ko-KR" sz="2800" dirty="0">
                <a:latin typeface="Bahnschrift Light Condensed" pitchFamily="34" charset="0"/>
                <a:ea typeface="맑은 고딕" pitchFamily="50" charset="-127"/>
              </a:rPr>
              <a:t>OKUL ORTAKLIĞI PROGRAMI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16" y="321582"/>
            <a:ext cx="448444" cy="44844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060" y="322178"/>
            <a:ext cx="449372" cy="449372"/>
          </a:xfrm>
          <a:prstGeom prst="rect">
            <a:avLst/>
          </a:prstGeom>
        </p:spPr>
      </p:pic>
    </p:spTree>
    <p:extLst>
      <p:ext uri="{BB962C8B-B14F-4D97-AF65-F5344CB8AC3E}">
        <p14:creationId xmlns:p14="http://schemas.microsoft.com/office/powerpoint/2010/main" val="136193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TotalTime>
  <Words>2204</Words>
  <Application>Microsoft Office PowerPoint</Application>
  <PresentationFormat>Ekran Gösterisi (16:9)</PresentationFormat>
  <Paragraphs>299</Paragraphs>
  <Slides>27</Slides>
  <Notes>0</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27</vt:i4>
      </vt:variant>
    </vt:vector>
  </HeadingPairs>
  <TitlesOfParts>
    <vt:vector size="30" baseType="lpstr">
      <vt:lpstr>Office Theme</vt:lpstr>
      <vt:lpstr>Custom Design</vt:lpstr>
      <vt:lpstr>Belge</vt:lpstr>
      <vt:lpstr>PowerPoint Sunusu</vt:lpstr>
      <vt:lpstr>BAĞYURDU  ANADOLU LİSESİ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lpstr>SELÇUK ANADOLU LİSESİ – BAĞYURDU ANADOLU LİSESİ OKUL ORTAKLIĞI PROGRAMI</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Hodja</cp:lastModifiedBy>
  <cp:revision>54</cp:revision>
  <dcterms:created xsi:type="dcterms:W3CDTF">2014-04-01T16:27:38Z</dcterms:created>
  <dcterms:modified xsi:type="dcterms:W3CDTF">2022-10-20T11:40:09Z</dcterms:modified>
</cp:coreProperties>
</file>